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03" r:id="rId1"/>
  </p:sldMasterIdLst>
  <p:notesMasterIdLst>
    <p:notesMasterId r:id="rId35"/>
  </p:notesMasterIdLst>
  <p:sldIdLst>
    <p:sldId id="950" r:id="rId2"/>
    <p:sldId id="978" r:id="rId3"/>
    <p:sldId id="976" r:id="rId4"/>
    <p:sldId id="949" r:id="rId5"/>
    <p:sldId id="946" r:id="rId6"/>
    <p:sldId id="945" r:id="rId7"/>
    <p:sldId id="815" r:id="rId8"/>
    <p:sldId id="947" r:id="rId9"/>
    <p:sldId id="819" r:id="rId10"/>
    <p:sldId id="952" r:id="rId11"/>
    <p:sldId id="956" r:id="rId12"/>
    <p:sldId id="966" r:id="rId13"/>
    <p:sldId id="953" r:id="rId14"/>
    <p:sldId id="957" r:id="rId15"/>
    <p:sldId id="963" r:id="rId16"/>
    <p:sldId id="977" r:id="rId17"/>
    <p:sldId id="967" r:id="rId18"/>
    <p:sldId id="968" r:id="rId19"/>
    <p:sldId id="969" r:id="rId20"/>
    <p:sldId id="970" r:id="rId21"/>
    <p:sldId id="971" r:id="rId22"/>
    <p:sldId id="975" r:id="rId23"/>
    <p:sldId id="954" r:id="rId24"/>
    <p:sldId id="958" r:id="rId25"/>
    <p:sldId id="955" r:id="rId26"/>
    <p:sldId id="959" r:id="rId27"/>
    <p:sldId id="964" r:id="rId28"/>
    <p:sldId id="965" r:id="rId29"/>
    <p:sldId id="973" r:id="rId30"/>
    <p:sldId id="962" r:id="rId31"/>
    <p:sldId id="944" r:id="rId32"/>
    <p:sldId id="939" r:id="rId33"/>
    <p:sldId id="604"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07"/>
    <p:restoredTop sz="92806"/>
  </p:normalViewPr>
  <p:slideViewPr>
    <p:cSldViewPr snapToGrid="0" snapToObjects="1">
      <p:cViewPr>
        <p:scale>
          <a:sx n="87" d="100"/>
          <a:sy n="87" d="100"/>
        </p:scale>
        <p:origin x="1736" y="208"/>
      </p:cViewPr>
      <p:guideLst/>
    </p:cSldViewPr>
  </p:slideViewPr>
  <p:notesTextViewPr>
    <p:cViewPr>
      <p:scale>
        <a:sx n="1" d="1"/>
        <a:sy n="1" d="1"/>
      </p:scale>
      <p:origin x="0" y="0"/>
    </p:cViewPr>
  </p:notesTextViewPr>
  <p:sorterViewPr>
    <p:cViewPr>
      <p:scale>
        <a:sx n="137" d="100"/>
        <a:sy n="137" d="100"/>
      </p:scale>
      <p:origin x="0" y="0"/>
    </p:cViewPr>
  </p:sorterViewPr>
  <p:notesViewPr>
    <p:cSldViewPr snapToGrid="0" snapToObjects="1">
      <p:cViewPr varScale="1">
        <p:scale>
          <a:sx n="85" d="100"/>
          <a:sy n="85" d="100"/>
        </p:scale>
        <p:origin x="3424" y="184"/>
      </p:cViewPr>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AC2199F6-BD69-694C-A2F4-3C36874FE7A6}" type="presOf" srcId="{2D113853-31D9-F64D-BA31-772C5BED6AAC}" destId="{514E6B65-CDE9-034E-9F21-0E51BCCCAB80}"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09B6BCC4-E97C-6348-B7B7-3F063625ECD9}" type="presOf" srcId="{62728B36-285D-1041-8245-6EF312590895}" destId="{BAB21BB3-A0F9-B840-9715-1FC76155B0B8}"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F4C9CEBE-24C3-7E44-92A5-A49A505D3978}" type="presOf" srcId="{C85933CD-E604-D64F-8627-A0B9CE3C3497}" destId="{8003497E-EE36-774C-935C-D3CA34D3025F}" srcOrd="0" destOrd="0" presId="urn:microsoft.com/office/officeart/2009/layout/CircleArrowProcess"/>
    <dgm:cxn modelId="{03E0A432-99C8-7C46-AE1D-0EEB4743D942}" type="presOf" srcId="{83844E56-9B84-1F4C-96F3-9E6AED045B69}" destId="{FC40E305-E0DF-C244-8548-A4A2C9105ABA}" srcOrd="0" destOrd="0" presId="urn:microsoft.com/office/officeart/2009/layout/CircleArrowProcess"/>
    <dgm:cxn modelId="{54739826-89F6-A548-A3E7-2418F1418363}" type="presParOf" srcId="{FC40E305-E0DF-C244-8548-A4A2C9105ABA}" destId="{25429000-11BF-5949-B877-FA064F85D68A}" srcOrd="0" destOrd="0" presId="urn:microsoft.com/office/officeart/2009/layout/CircleArrowProcess"/>
    <dgm:cxn modelId="{DD8B022A-06C6-3043-A0B5-7A2D746C3B8C}" type="presParOf" srcId="{25429000-11BF-5949-B877-FA064F85D68A}" destId="{F003F09D-0DD9-464D-B63C-6ADC8A4410B3}" srcOrd="0" destOrd="0" presId="urn:microsoft.com/office/officeart/2009/layout/CircleArrowProcess"/>
    <dgm:cxn modelId="{014DBE3C-BF53-0E4C-ABEB-1E828785CBF5}" type="presParOf" srcId="{FC40E305-E0DF-C244-8548-A4A2C9105ABA}" destId="{BAB21BB3-A0F9-B840-9715-1FC76155B0B8}" srcOrd="1" destOrd="0" presId="urn:microsoft.com/office/officeart/2009/layout/CircleArrowProcess"/>
    <dgm:cxn modelId="{E72028B6-B6E7-E94B-A355-799C44DD519F}" type="presParOf" srcId="{FC40E305-E0DF-C244-8548-A4A2C9105ABA}" destId="{52557BCD-7463-5444-8B0E-9D76B4130D1E}" srcOrd="2" destOrd="0" presId="urn:microsoft.com/office/officeart/2009/layout/CircleArrowProcess"/>
    <dgm:cxn modelId="{D594D65A-31F9-3648-8892-149F07479D15}" type="presParOf" srcId="{52557BCD-7463-5444-8B0E-9D76B4130D1E}" destId="{1E86620D-846F-6741-A45E-18D834F1DF08}" srcOrd="0" destOrd="0" presId="urn:microsoft.com/office/officeart/2009/layout/CircleArrowProcess"/>
    <dgm:cxn modelId="{8C689C43-2607-9948-831B-FE476EDDC9C2}" type="presParOf" srcId="{FC40E305-E0DF-C244-8548-A4A2C9105ABA}" destId="{8003497E-EE36-774C-935C-D3CA34D3025F}" srcOrd="3" destOrd="0" presId="urn:microsoft.com/office/officeart/2009/layout/CircleArrowProcess"/>
    <dgm:cxn modelId="{4780A0CE-FEBE-0B4F-88B8-78552BA0382B}" type="presParOf" srcId="{FC40E305-E0DF-C244-8548-A4A2C9105ABA}" destId="{40A59447-4FE0-A645-B08E-131F78D3659D}" srcOrd="4" destOrd="0" presId="urn:microsoft.com/office/officeart/2009/layout/CircleArrowProcess"/>
    <dgm:cxn modelId="{4FE64E3D-38A9-3A4C-9C62-74DADB799676}" type="presParOf" srcId="{40A59447-4FE0-A645-B08E-131F78D3659D}" destId="{657DC6E9-F4D5-DC4A-A75B-7281836DEFFA}" srcOrd="0" destOrd="0" presId="urn:microsoft.com/office/officeart/2009/layout/CircleArrowProcess"/>
    <dgm:cxn modelId="{3943355D-E1D1-DF40-9424-14B557C96F1A}"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2/13/18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6F9357-6851-C04B-AD30-C5CC610FFCFF}" type="slidenum">
              <a:rPr lang="uk-UA"/>
              <a:t>3</a:t>
            </a:fld>
            <a:endParaRPr lang="uk-UA" dirty="0"/>
          </a:p>
        </p:txBody>
      </p:sp>
    </p:spTree>
    <p:extLst>
      <p:ext uri="{BB962C8B-B14F-4D97-AF65-F5344CB8AC3E}">
        <p14:creationId xmlns:p14="http://schemas.microsoft.com/office/powerpoint/2010/main" val="726307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72E0FDA7-AD74-044A-BCD7-A4C20ACC915B}" type="slidenum">
              <a:rPr lang="en-US">
                <a:latin typeface="Arial" pitchFamily="-107" charset="0"/>
                <a:ea typeface="ＭＳ Ｐゴシック" pitchFamily="-107" charset="-128"/>
                <a:cs typeface="ＭＳ Ｐゴシック" pitchFamily="-107" charset="-128"/>
              </a:rPr>
              <a:pPr/>
              <a:t>18</a:t>
            </a:fld>
            <a:endParaRPr lang="en-US">
              <a:latin typeface="Arial" pitchFamily="-107" charset="0"/>
              <a:ea typeface="ＭＳ Ｐゴシック" pitchFamily="-107" charset="-128"/>
              <a:cs typeface="ＭＳ Ｐゴシック" pitchFamily="-107" charset="-128"/>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980848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Slide Image Placeholder 1"/>
          <p:cNvSpPr>
            <a:spLocks noGrp="1" noRot="1" noChangeAspect="1"/>
          </p:cNvSpPr>
          <p:nvPr>
            <p:ph type="sldImg"/>
          </p:nvPr>
        </p:nvSpPr>
        <p:spPr>
          <a:ln/>
        </p:spPr>
      </p:sp>
      <p:sp>
        <p:nvSpPr>
          <p:cNvPr id="226307" name="Notes Placeholder 2"/>
          <p:cNvSpPr>
            <a:spLocks noGrp="1"/>
          </p:cNvSpPr>
          <p:nvPr>
            <p:ph type="body" idx="1"/>
          </p:nvPr>
        </p:nvSpPr>
        <p:spPr>
          <a:noFill/>
          <a:ln/>
        </p:spPr>
        <p:txBody>
          <a:bodyPr/>
          <a:lstStyle/>
          <a:p>
            <a:endParaRPr lang="en-US">
              <a:latin typeface="Arial" pitchFamily="-107" charset="0"/>
              <a:ea typeface="ＭＳ Ｐゴシック" pitchFamily="-107" charset="-128"/>
              <a:cs typeface="ＭＳ Ｐゴシック" pitchFamily="-107" charset="-128"/>
            </a:endParaRPr>
          </a:p>
        </p:txBody>
      </p:sp>
      <p:sp>
        <p:nvSpPr>
          <p:cNvPr id="226308" name="Slide Number Placeholder 3"/>
          <p:cNvSpPr>
            <a:spLocks noGrp="1"/>
          </p:cNvSpPr>
          <p:nvPr>
            <p:ph type="sldNum" sz="quarter" idx="5"/>
          </p:nvPr>
        </p:nvSpPr>
        <p:spPr>
          <a:noFill/>
        </p:spPr>
        <p:txBody>
          <a:bodyPr/>
          <a:lstStyle/>
          <a:p>
            <a:fld id="{9568BE21-9091-1F49-92B2-1C513AF36F3F}" type="slidenum">
              <a:rPr lang="en-US">
                <a:latin typeface="Arial" pitchFamily="-107" charset="0"/>
                <a:ea typeface="ＭＳ Ｐゴシック" pitchFamily="-107" charset="-128"/>
                <a:cs typeface="ＭＳ Ｐゴシック" pitchFamily="-107" charset="-128"/>
              </a:rPr>
              <a:pPr/>
              <a:t>19</a:t>
            </a:fld>
            <a:endParaRPr lang="en-US">
              <a:latin typeface="Arial" pitchFamily="-107" charset="0"/>
              <a:ea typeface="ＭＳ Ｐゴシック" pitchFamily="-107" charset="-128"/>
              <a:cs typeface="ＭＳ Ｐゴシック" pitchFamily="-107" charset="-128"/>
            </a:endParaRPr>
          </a:p>
        </p:txBody>
      </p:sp>
    </p:spTree>
    <p:extLst>
      <p:ext uri="{BB962C8B-B14F-4D97-AF65-F5344CB8AC3E}">
        <p14:creationId xmlns:p14="http://schemas.microsoft.com/office/powerpoint/2010/main" val="827051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20</a:t>
            </a:fld>
            <a:endParaRPr lang="en-US" dirty="0"/>
          </a:p>
        </p:txBody>
      </p:sp>
    </p:spTree>
    <p:extLst>
      <p:ext uri="{BB962C8B-B14F-4D97-AF65-F5344CB8AC3E}">
        <p14:creationId xmlns:p14="http://schemas.microsoft.com/office/powerpoint/2010/main" val="1106067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21</a:t>
            </a:fld>
            <a:endParaRPr lang="en-US" dirty="0"/>
          </a:p>
        </p:txBody>
      </p:sp>
    </p:spTree>
    <p:extLst>
      <p:ext uri="{BB962C8B-B14F-4D97-AF65-F5344CB8AC3E}">
        <p14:creationId xmlns:p14="http://schemas.microsoft.com/office/powerpoint/2010/main" val="925954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6EC1A6F5-0DDF-D348-BFDC-62E80BA2C6C4}" type="slidenum">
              <a:rPr lang="en-US">
                <a:latin typeface="Arial" pitchFamily="-103" charset="0"/>
                <a:ea typeface="ＭＳ Ｐゴシック" pitchFamily="-103" charset="-128"/>
                <a:cs typeface="ＭＳ Ｐゴシック" pitchFamily="-103" charset="-128"/>
              </a:rPr>
              <a:pPr/>
              <a:t>27</a:t>
            </a:fld>
            <a:endParaRPr lang="en-US">
              <a:latin typeface="Arial" pitchFamily="-103" charset="0"/>
              <a:ea typeface="ＭＳ Ｐゴシック" pitchFamily="-103" charset="-128"/>
              <a:cs typeface="ＭＳ Ｐゴシック" pitchFamily="-103" charset="-128"/>
            </a:endParaRPr>
          </a:p>
        </p:txBody>
      </p:sp>
      <p:sp>
        <p:nvSpPr>
          <p:cNvPr id="158723" name="Rectangle 2"/>
          <p:cNvSpPr>
            <a:spLocks noGrp="1" noRot="1" noChangeAspect="1" noChangeArrowheads="1"/>
          </p:cNvSpPr>
          <p:nvPr>
            <p:ph type="sldImg"/>
          </p:nvPr>
        </p:nvSpPr>
        <p:spPr>
          <a:solidFill>
            <a:srgbClr val="FFFFFF"/>
          </a:solidFill>
          <a:ln/>
        </p:spPr>
      </p:sp>
      <p:sp>
        <p:nvSpPr>
          <p:cNvPr id="15872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3" charset="0"/>
              <a:ea typeface="ＭＳ Ｐゴシック" pitchFamily="-103" charset="-128"/>
              <a:cs typeface="ＭＳ Ｐゴシック" pitchFamily="-103" charset="-128"/>
            </a:endParaRPr>
          </a:p>
        </p:txBody>
      </p:sp>
    </p:spTree>
    <p:extLst>
      <p:ext uri="{BB962C8B-B14F-4D97-AF65-F5344CB8AC3E}">
        <p14:creationId xmlns:p14="http://schemas.microsoft.com/office/powerpoint/2010/main" val="938552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30</a:t>
            </a:fld>
            <a:endParaRPr lang="en-US" dirty="0"/>
          </a:p>
        </p:txBody>
      </p:sp>
    </p:spTree>
    <p:extLst>
      <p:ext uri="{BB962C8B-B14F-4D97-AF65-F5344CB8AC3E}">
        <p14:creationId xmlns:p14="http://schemas.microsoft.com/office/powerpoint/2010/main" val="1378813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33</a:t>
            </a:fld>
            <a:endParaRPr lang="en-US" dirty="0"/>
          </a:p>
        </p:txBody>
      </p:sp>
    </p:spTree>
    <p:extLst>
      <p:ext uri="{BB962C8B-B14F-4D97-AF65-F5344CB8AC3E}">
        <p14:creationId xmlns:p14="http://schemas.microsoft.com/office/powerpoint/2010/main" val="125758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7</a:t>
            </a:fld>
            <a:endParaRPr lang="uk-UA"/>
          </a:p>
        </p:txBody>
      </p:sp>
    </p:spTree>
    <p:extLst>
      <p:ext uri="{BB962C8B-B14F-4D97-AF65-F5344CB8AC3E}">
        <p14:creationId xmlns:p14="http://schemas.microsoft.com/office/powerpoint/2010/main" val="1420466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p:cNvSpPr>
          <p:nvPr>
            <p:ph type="sldImg"/>
          </p:nvPr>
        </p:nvSpPr>
        <p:spPr>
          <a:ln/>
        </p:spPr>
      </p:sp>
      <p:sp>
        <p:nvSpPr>
          <p:cNvPr id="109571" name="Notes Placeholder 2"/>
          <p:cNvSpPr>
            <a:spLocks noGrp="1"/>
          </p:cNvSpPr>
          <p:nvPr>
            <p:ph type="body" idx="1"/>
          </p:nvPr>
        </p:nvSpPr>
        <p:spPr>
          <a:noFill/>
          <a:ln/>
        </p:spPr>
        <p:txBody>
          <a:bodyPr/>
          <a:lstStyle/>
          <a:p>
            <a:endParaRPr lang="en-US">
              <a:latin typeface="Corbel" charset="0"/>
              <a:ea typeface="ＭＳ Ｐゴシック" pitchFamily="-112" charset="-128"/>
              <a:cs typeface="ＭＳ Ｐゴシック" pitchFamily="-112" charset="-128"/>
            </a:endParaRPr>
          </a:p>
        </p:txBody>
      </p:sp>
      <p:sp>
        <p:nvSpPr>
          <p:cNvPr id="109572" name="Slide Number Placeholder 3"/>
          <p:cNvSpPr>
            <a:spLocks noGrp="1"/>
          </p:cNvSpPr>
          <p:nvPr>
            <p:ph type="sldNum" sz="quarter" idx="5"/>
          </p:nvPr>
        </p:nvSpPr>
        <p:spPr>
          <a:noFill/>
        </p:spPr>
        <p:txBody>
          <a:bodyPr/>
          <a:lstStyle/>
          <a:p>
            <a:fld id="{3943F753-9F57-6741-BBB4-B5A492C244FC}" type="slidenum">
              <a:rPr lang="en-US">
                <a:latin typeface="Corbel" charset="0"/>
                <a:ea typeface="ＭＳ Ｐゴシック" pitchFamily="-112" charset="-128"/>
                <a:cs typeface="ＭＳ Ｐゴシック" pitchFamily="-112" charset="-128"/>
              </a:rPr>
              <a:pPr/>
              <a:t>9</a:t>
            </a:fld>
            <a:endParaRPr lang="en-US">
              <a:latin typeface="Corbel"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881843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6-12</a:t>
            </a:r>
          </a:p>
        </p:txBody>
      </p:sp>
      <p:sp>
        <p:nvSpPr>
          <p:cNvPr id="4" name="Slide Number Placeholder 3"/>
          <p:cNvSpPr>
            <a:spLocks noGrp="1"/>
          </p:cNvSpPr>
          <p:nvPr>
            <p:ph type="sldNum" sz="quarter" idx="10"/>
          </p:nvPr>
        </p:nvSpPr>
        <p:spPr/>
        <p:txBody>
          <a:bodyPr/>
          <a:lstStyle/>
          <a:p>
            <a:fld id="{772829D9-7160-FB45-8C46-0EDD3E4336A5}" type="slidenum">
              <a:rPr lang="en-US" smtClean="0"/>
              <a:t>11</a:t>
            </a:fld>
            <a:endParaRPr lang="en-US" dirty="0"/>
          </a:p>
        </p:txBody>
      </p:sp>
    </p:spTree>
    <p:extLst>
      <p:ext uri="{BB962C8B-B14F-4D97-AF65-F5344CB8AC3E}">
        <p14:creationId xmlns:p14="http://schemas.microsoft.com/office/powerpoint/2010/main" val="882332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C16B1FFD-7F76-DB4D-8695-B16DA7365A2D}" type="slidenum">
              <a:rPr lang="en-US">
                <a:latin typeface="Arial" pitchFamily="-112" charset="0"/>
                <a:ea typeface="ＭＳ Ｐゴシック" pitchFamily="-112" charset="-128"/>
                <a:cs typeface="ＭＳ Ｐゴシック" pitchFamily="-112" charset="-128"/>
              </a:rPr>
              <a:pPr/>
              <a:t>12</a:t>
            </a:fld>
            <a:endParaRPr lang="en-US">
              <a:latin typeface="Arial" pitchFamily="-112" charset="0"/>
              <a:ea typeface="ＭＳ Ｐゴシック" pitchFamily="-112" charset="-128"/>
              <a:cs typeface="ＭＳ Ｐゴシック" pitchFamily="-112" charset="-128"/>
            </a:endParaRPr>
          </a:p>
        </p:txBody>
      </p:sp>
      <p:sp>
        <p:nvSpPr>
          <p:cNvPr id="206851" name="Rectangle 2"/>
          <p:cNvSpPr>
            <a:spLocks noGrp="1" noRot="1" noChangeAspect="1" noChangeArrowheads="1"/>
          </p:cNvSpPr>
          <p:nvPr>
            <p:ph type="sldImg"/>
          </p:nvPr>
        </p:nvSpPr>
        <p:spPr>
          <a:solidFill>
            <a:srgbClr val="FFFFFF"/>
          </a:solidFill>
          <a:ln/>
        </p:spPr>
      </p:sp>
      <p:sp>
        <p:nvSpPr>
          <p:cNvPr id="20685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1408680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Writing k-5</a:t>
            </a:r>
          </a:p>
        </p:txBody>
      </p:sp>
      <p:sp>
        <p:nvSpPr>
          <p:cNvPr id="4" name="Slide Number Placeholder 3"/>
          <p:cNvSpPr>
            <a:spLocks noGrp="1"/>
          </p:cNvSpPr>
          <p:nvPr>
            <p:ph type="sldNum" sz="quarter" idx="10"/>
          </p:nvPr>
        </p:nvSpPr>
        <p:spPr/>
        <p:txBody>
          <a:bodyPr/>
          <a:lstStyle/>
          <a:p>
            <a:fld id="{772829D9-7160-FB45-8C46-0EDD3E4336A5}" type="slidenum">
              <a:rPr lang="en-US" smtClean="0"/>
              <a:t>13</a:t>
            </a:fld>
            <a:endParaRPr lang="en-US" dirty="0"/>
          </a:p>
        </p:txBody>
      </p:sp>
    </p:spTree>
    <p:extLst>
      <p:ext uri="{BB962C8B-B14F-4D97-AF65-F5344CB8AC3E}">
        <p14:creationId xmlns:p14="http://schemas.microsoft.com/office/powerpoint/2010/main" val="566102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6-12</a:t>
            </a:r>
          </a:p>
        </p:txBody>
      </p:sp>
      <p:sp>
        <p:nvSpPr>
          <p:cNvPr id="4" name="Slide Number Placeholder 3"/>
          <p:cNvSpPr>
            <a:spLocks noGrp="1"/>
          </p:cNvSpPr>
          <p:nvPr>
            <p:ph type="sldNum" sz="quarter" idx="10"/>
          </p:nvPr>
        </p:nvSpPr>
        <p:spPr/>
        <p:txBody>
          <a:bodyPr/>
          <a:lstStyle/>
          <a:p>
            <a:fld id="{772829D9-7160-FB45-8C46-0EDD3E4336A5}" type="slidenum">
              <a:rPr lang="en-US" smtClean="0"/>
              <a:t>14</a:t>
            </a:fld>
            <a:endParaRPr lang="en-US" dirty="0"/>
          </a:p>
        </p:txBody>
      </p:sp>
    </p:spTree>
    <p:extLst>
      <p:ext uri="{BB962C8B-B14F-4D97-AF65-F5344CB8AC3E}">
        <p14:creationId xmlns:p14="http://schemas.microsoft.com/office/powerpoint/2010/main" val="1857462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15</a:t>
            </a:fld>
            <a:endParaRPr lang="uk-UA"/>
          </a:p>
        </p:txBody>
      </p:sp>
    </p:spTree>
    <p:extLst>
      <p:ext uri="{BB962C8B-B14F-4D97-AF65-F5344CB8AC3E}">
        <p14:creationId xmlns:p14="http://schemas.microsoft.com/office/powerpoint/2010/main" val="86425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0CDD406-9DC7-5C42-B4F0-AD33DD22F4DB}" type="slidenum">
              <a:rPr lang="en-US">
                <a:latin typeface="Arial" pitchFamily="-84" charset="0"/>
                <a:ea typeface="ＭＳ Ｐゴシック" pitchFamily="-84" charset="-128"/>
                <a:cs typeface="ＭＳ Ｐゴシック" pitchFamily="-84" charset="-128"/>
              </a:rPr>
              <a:pPr/>
              <a:t>16</a:t>
            </a:fld>
            <a:endParaRPr lang="en-US">
              <a:latin typeface="Arial" pitchFamily="-84" charset="0"/>
              <a:ea typeface="ＭＳ Ｐゴシック" pitchFamily="-84" charset="-128"/>
              <a:cs typeface="ＭＳ Ｐゴシック" pitchFamily="-84"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472723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 Maine 2014</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 Maine 2014</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 Maine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 Maine 2014</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 Maine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 Maine 2014</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 Maine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 Maine 2014</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sldNum="0" hdr="0" ft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tiff"/><Relationship Id="rId5" Type="http://schemas.openxmlformats.org/officeDocument/2006/relationships/image" Target="../media/image5.tiff"/><Relationship Id="rId1" Type="http://schemas.openxmlformats.org/officeDocument/2006/relationships/slideLayout" Target="../slideLayouts/slideLayout7.xml"/><Relationship Id="rId2" Type="http://schemas.openxmlformats.org/officeDocument/2006/relationships/image" Target="../media/image2.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29.jpeg"/><Relationship Id="rId7" Type="http://schemas.openxmlformats.org/officeDocument/2006/relationships/image" Target="../media/image30.jpeg"/><Relationship Id="rId8"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1.png"/><Relationship Id="rId9" Type="http://schemas.openxmlformats.org/officeDocument/2006/relationships/image" Target="../media/image12.jpeg"/><Relationship Id="rId10"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71187" y="3831359"/>
            <a:ext cx="3530600" cy="2311400"/>
          </a:xfrm>
          <a:prstGeom prst="rect">
            <a:avLst/>
          </a:prstGeom>
        </p:spPr>
      </p:pic>
      <p:pic>
        <p:nvPicPr>
          <p:cNvPr id="6" name="Picture 5"/>
          <p:cNvPicPr>
            <a:picLocks noChangeAspect="1"/>
          </p:cNvPicPr>
          <p:nvPr/>
        </p:nvPicPr>
        <p:blipFill>
          <a:blip r:embed="rId3"/>
          <a:stretch>
            <a:fillRect/>
          </a:stretch>
        </p:blipFill>
        <p:spPr>
          <a:xfrm>
            <a:off x="231487" y="633267"/>
            <a:ext cx="3810000" cy="2133600"/>
          </a:xfrm>
          <a:prstGeom prst="rect">
            <a:avLst/>
          </a:prstGeom>
        </p:spPr>
      </p:pic>
      <p:pic>
        <p:nvPicPr>
          <p:cNvPr id="7" name="Picture 6"/>
          <p:cNvPicPr>
            <a:picLocks noChangeAspect="1"/>
          </p:cNvPicPr>
          <p:nvPr/>
        </p:nvPicPr>
        <p:blipFill>
          <a:blip r:embed="rId4"/>
          <a:stretch>
            <a:fillRect/>
          </a:stretch>
        </p:blipFill>
        <p:spPr>
          <a:xfrm>
            <a:off x="4802331" y="633267"/>
            <a:ext cx="3797300" cy="2133600"/>
          </a:xfrm>
          <a:prstGeom prst="rect">
            <a:avLst/>
          </a:prstGeom>
        </p:spPr>
      </p:pic>
      <p:pic>
        <p:nvPicPr>
          <p:cNvPr id="10" name="Picture 9"/>
          <p:cNvPicPr>
            <a:picLocks noChangeAspect="1"/>
          </p:cNvPicPr>
          <p:nvPr/>
        </p:nvPicPr>
        <p:blipFill>
          <a:blip r:embed="rId5"/>
          <a:stretch>
            <a:fillRect/>
          </a:stretch>
        </p:blipFill>
        <p:spPr>
          <a:xfrm>
            <a:off x="4822535" y="4009159"/>
            <a:ext cx="3810000" cy="2133600"/>
          </a:xfrm>
          <a:prstGeom prst="rect">
            <a:avLst/>
          </a:prstGeom>
        </p:spPr>
      </p:pic>
    </p:spTree>
    <p:extLst>
      <p:ext uri="{BB962C8B-B14F-4D97-AF65-F5344CB8AC3E}">
        <p14:creationId xmlns:p14="http://schemas.microsoft.com/office/powerpoint/2010/main" val="4504891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900" y="0"/>
            <a:ext cx="7949682" cy="6858000"/>
          </a:xfrm>
          <a:prstGeom prst="rect">
            <a:avLst/>
          </a:prstGeom>
        </p:spPr>
      </p:pic>
      <p:sp>
        <p:nvSpPr>
          <p:cNvPr id="5" name="TextBox 4"/>
          <p:cNvSpPr txBox="1"/>
          <p:nvPr/>
        </p:nvSpPr>
        <p:spPr>
          <a:xfrm>
            <a:off x="8109527" y="0"/>
            <a:ext cx="501740" cy="369332"/>
          </a:xfrm>
          <a:prstGeom prst="rect">
            <a:avLst/>
          </a:prstGeom>
          <a:noFill/>
        </p:spPr>
        <p:txBody>
          <a:bodyPr wrap="none" rtlCol="0">
            <a:spAutoFit/>
          </a:bodyPr>
          <a:lstStyle/>
          <a:p>
            <a:r>
              <a:rPr lang="en-US">
                <a:solidFill>
                  <a:schemeClr val="bg1"/>
                </a:solidFill>
              </a:rPr>
              <a:t>K-5</a:t>
            </a:r>
          </a:p>
        </p:txBody>
      </p:sp>
    </p:spTree>
    <p:extLst>
      <p:ext uri="{BB962C8B-B14F-4D97-AF65-F5344CB8AC3E}">
        <p14:creationId xmlns:p14="http://schemas.microsoft.com/office/powerpoint/2010/main" val="12432096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0"/>
            <a:ext cx="8143875" cy="6858000"/>
          </a:xfrm>
          <a:prstGeom prst="rect">
            <a:avLst/>
          </a:prstGeom>
        </p:spPr>
      </p:pic>
      <p:sp>
        <p:nvSpPr>
          <p:cNvPr id="3" name="TextBox 2"/>
          <p:cNvSpPr txBox="1"/>
          <p:nvPr/>
        </p:nvSpPr>
        <p:spPr>
          <a:xfrm>
            <a:off x="7832436" y="101600"/>
            <a:ext cx="699230" cy="369332"/>
          </a:xfrm>
          <a:prstGeom prst="rect">
            <a:avLst/>
          </a:prstGeom>
          <a:noFill/>
        </p:spPr>
        <p:txBody>
          <a:bodyPr wrap="none" rtlCol="0">
            <a:spAutoFit/>
          </a:bodyPr>
          <a:lstStyle/>
          <a:p>
            <a:r>
              <a:rPr lang="en-US">
                <a:solidFill>
                  <a:schemeClr val="bg1"/>
                </a:solidFill>
              </a:rPr>
              <a:t>6 - 12</a:t>
            </a:r>
          </a:p>
        </p:txBody>
      </p:sp>
    </p:spTree>
    <p:extLst>
      <p:ext uri="{BB962C8B-B14F-4D97-AF65-F5344CB8AC3E}">
        <p14:creationId xmlns:p14="http://schemas.microsoft.com/office/powerpoint/2010/main" val="13419263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017838" y="2109003"/>
            <a:ext cx="5497512" cy="1508105"/>
          </a:xfrm>
          <a:prstGeom prst="rect">
            <a:avLst/>
          </a:prstGeom>
          <a:noFill/>
          <a:ln w="9525">
            <a:noFill/>
            <a:miter lim="800000"/>
            <a:headEnd/>
            <a:tailEnd/>
          </a:ln>
        </p:spPr>
        <p:txBody>
          <a:bodyPr>
            <a:prstTxWarp prst="textNoShape">
              <a:avLst/>
            </a:prstTxWarp>
            <a:spAutoFit/>
          </a:bodyPr>
          <a:lstStyle/>
          <a:p>
            <a:pPr indent="274320">
              <a:spcAft>
                <a:spcPts val="1200"/>
              </a:spcAft>
              <a:buFont typeface="Arial"/>
              <a:buChar char="•"/>
              <a:defRPr/>
            </a:pPr>
            <a:r>
              <a:rPr lang="en-US" sz="2400">
                <a:ea typeface="ＭＳ Ｐゴシック" charset="-128"/>
                <a:cs typeface="Calibri"/>
              </a:rPr>
              <a:t>Read like a writer.</a:t>
            </a:r>
          </a:p>
          <a:p>
            <a:pPr indent="-274320">
              <a:spcAft>
                <a:spcPts val="1200"/>
              </a:spcAft>
              <a:buFont typeface="Arial"/>
              <a:buChar char="•"/>
              <a:defRPr/>
            </a:pPr>
            <a:r>
              <a:rPr lang="en-US" sz="2400">
                <a:ea typeface="ＭＳ Ｐゴシック" charset="-128"/>
                <a:cs typeface="Calibri"/>
              </a:rPr>
              <a:t>“Steal” characteristics of good text.</a:t>
            </a:r>
          </a:p>
          <a:p>
            <a:pPr indent="274320">
              <a:spcAft>
                <a:spcPts val="1200"/>
              </a:spcAft>
              <a:buFont typeface="Arial"/>
              <a:buChar char="•"/>
              <a:defRPr/>
            </a:pPr>
            <a:r>
              <a:rPr lang="en-US" sz="2400">
                <a:ea typeface="ＭＳ Ｐゴシック" charset="-128"/>
                <a:cs typeface="Calibri"/>
              </a:rPr>
              <a:t>Imitate familiar genres.</a:t>
            </a:r>
          </a:p>
        </p:txBody>
      </p:sp>
      <p:sp>
        <p:nvSpPr>
          <p:cNvPr id="205828" name="TextBox 6"/>
          <p:cNvSpPr txBox="1">
            <a:spLocks noChangeArrowheads="1"/>
          </p:cNvSpPr>
          <p:nvPr/>
        </p:nvSpPr>
        <p:spPr bwMode="auto">
          <a:xfrm>
            <a:off x="609600" y="5638800"/>
            <a:ext cx="184150" cy="584200"/>
          </a:xfrm>
          <a:prstGeom prst="rect">
            <a:avLst/>
          </a:prstGeom>
          <a:noFill/>
          <a:ln w="9525">
            <a:noFill/>
            <a:miter lim="800000"/>
            <a:headEnd/>
            <a:tailEnd/>
          </a:ln>
        </p:spPr>
        <p:txBody>
          <a:bodyPr wrap="none">
            <a:prstTxWarp prst="textNoShape">
              <a:avLst/>
            </a:prstTxWarp>
            <a:spAutoFit/>
          </a:bodyPr>
          <a:lstStyle/>
          <a:p>
            <a:endParaRPr lang="en-US"/>
          </a:p>
        </p:txBody>
      </p:sp>
      <p:sp>
        <p:nvSpPr>
          <p:cNvPr id="205829" name="TextBox 7"/>
          <p:cNvSpPr txBox="1">
            <a:spLocks noChangeArrowheads="1"/>
          </p:cNvSpPr>
          <p:nvPr/>
        </p:nvSpPr>
        <p:spPr bwMode="auto">
          <a:xfrm>
            <a:off x="533400" y="4343400"/>
            <a:ext cx="8382000" cy="1938992"/>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Keep a writing log.  Write about the writing itself. Copy interesting sentences and comment on what makes them effective. Consider how the author gets the reader’s attention. Think about how you might use a certain technique. </a:t>
            </a:r>
          </a:p>
          <a:p>
            <a:endParaRPr lang="en-US" sz="2400">
              <a:ea typeface="Calibri" pitchFamily="-112" charset="0"/>
              <a:cs typeface="Calibri" pitchFamily="-112" charset="0"/>
            </a:endParaRPr>
          </a:p>
        </p:txBody>
      </p:sp>
      <p:pic>
        <p:nvPicPr>
          <p:cNvPr id="205830" name="Picture 6" descr="Writer1.jpg"/>
          <p:cNvPicPr>
            <a:picLocks noChangeAspect="1"/>
          </p:cNvPicPr>
          <p:nvPr/>
        </p:nvPicPr>
        <p:blipFill>
          <a:blip r:embed="rId3"/>
          <a:srcRect/>
          <a:stretch>
            <a:fillRect/>
          </a:stretch>
        </p:blipFill>
        <p:spPr bwMode="auto">
          <a:xfrm>
            <a:off x="203200" y="1966913"/>
            <a:ext cx="2649538" cy="1792287"/>
          </a:xfrm>
          <a:prstGeom prst="rect">
            <a:avLst/>
          </a:prstGeom>
          <a:noFill/>
          <a:ln w="9525">
            <a:noFill/>
            <a:miter lim="800000"/>
            <a:headEnd/>
            <a:tailEnd/>
          </a:ln>
        </p:spPr>
      </p:pic>
      <p:sp>
        <p:nvSpPr>
          <p:cNvPr id="11" name="Title 10"/>
          <p:cNvSpPr>
            <a:spLocks noGrp="1"/>
          </p:cNvSpPr>
          <p:nvPr>
            <p:ph type="title"/>
          </p:nvPr>
        </p:nvSpPr>
        <p:spPr>
          <a:xfrm>
            <a:off x="420832" y="378982"/>
            <a:ext cx="8252113" cy="875494"/>
          </a:xfrm>
          <a:solidFill>
            <a:schemeClr val="accent1"/>
          </a:solidFill>
        </p:spPr>
        <p:txBody>
          <a:bodyPr>
            <a:normAutofit/>
          </a:bodyPr>
          <a:lstStyle/>
          <a:p>
            <a:r>
              <a:rPr lang="en-US" sz="3600">
                <a:solidFill>
                  <a:schemeClr val="bg1"/>
                </a:solidFill>
                <a:latin typeface="Calibri" pitchFamily="-112" charset="0"/>
                <a:ea typeface="Calibri" pitchFamily="-112" charset="0"/>
                <a:cs typeface="Calibri" pitchFamily="-112" charset="0"/>
              </a:rPr>
              <a:t>Writers consume more than they produce.</a:t>
            </a:r>
            <a:endParaRPr lang="en-US" sz="3600">
              <a:solidFill>
                <a:schemeClr val="bg1"/>
              </a:solidFill>
            </a:endParaRPr>
          </a:p>
        </p:txBody>
      </p:sp>
      <p:sp>
        <p:nvSpPr>
          <p:cNvPr id="205832" name="Footer Placeholder 7"/>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43910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4000"/>
            <a:ext cx="9144000" cy="6337962"/>
          </a:xfrm>
          <a:prstGeom prst="rect">
            <a:avLst/>
          </a:prstGeom>
        </p:spPr>
      </p:pic>
      <p:sp>
        <p:nvSpPr>
          <p:cNvPr id="3" name="TextBox 2"/>
          <p:cNvSpPr txBox="1"/>
          <p:nvPr/>
        </p:nvSpPr>
        <p:spPr>
          <a:xfrm>
            <a:off x="3084945" y="267855"/>
            <a:ext cx="1361270" cy="369332"/>
          </a:xfrm>
          <a:prstGeom prst="rect">
            <a:avLst/>
          </a:prstGeom>
          <a:noFill/>
        </p:spPr>
        <p:txBody>
          <a:bodyPr wrap="none" rtlCol="0">
            <a:spAutoFit/>
          </a:bodyPr>
          <a:lstStyle/>
          <a:p>
            <a:r>
              <a:rPr lang="en-US">
                <a:solidFill>
                  <a:schemeClr val="bg1"/>
                </a:solidFill>
              </a:rPr>
              <a:t>Writing K - 5</a:t>
            </a:r>
          </a:p>
        </p:txBody>
      </p:sp>
    </p:spTree>
    <p:extLst>
      <p:ext uri="{BB962C8B-B14F-4D97-AF65-F5344CB8AC3E}">
        <p14:creationId xmlns:p14="http://schemas.microsoft.com/office/powerpoint/2010/main" val="1700809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0"/>
            <a:ext cx="8152867" cy="6858000"/>
          </a:xfrm>
          <a:prstGeom prst="rect">
            <a:avLst/>
          </a:prstGeom>
        </p:spPr>
      </p:pic>
      <p:sp>
        <p:nvSpPr>
          <p:cNvPr id="3" name="TextBox 2"/>
          <p:cNvSpPr txBox="1"/>
          <p:nvPr/>
        </p:nvSpPr>
        <p:spPr>
          <a:xfrm>
            <a:off x="7786255" y="0"/>
            <a:ext cx="699230" cy="369332"/>
          </a:xfrm>
          <a:prstGeom prst="rect">
            <a:avLst/>
          </a:prstGeom>
          <a:noFill/>
        </p:spPr>
        <p:txBody>
          <a:bodyPr wrap="none" rtlCol="0">
            <a:spAutoFit/>
          </a:bodyPr>
          <a:lstStyle/>
          <a:p>
            <a:r>
              <a:rPr lang="en-US">
                <a:solidFill>
                  <a:schemeClr val="bg1"/>
                </a:solidFill>
              </a:rPr>
              <a:t>6 - 12</a:t>
            </a:r>
          </a:p>
        </p:txBody>
      </p:sp>
    </p:spTree>
    <p:extLst>
      <p:ext uri="{BB962C8B-B14F-4D97-AF65-F5344CB8AC3E}">
        <p14:creationId xmlns:p14="http://schemas.microsoft.com/office/powerpoint/2010/main" val="779910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9"/>
          <p:cNvSpPr>
            <a:spLocks noGrp="1"/>
          </p:cNvSpPr>
          <p:nvPr>
            <p:ph type="title"/>
          </p:nvPr>
        </p:nvSpPr>
        <p:spPr>
          <a:xfrm>
            <a:off x="447675" y="618081"/>
            <a:ext cx="8229600" cy="1066800"/>
          </a:xfrm>
        </p:spPr>
        <p:txBody>
          <a:bodyPr>
            <a:noAutofit/>
          </a:bodyPr>
          <a:lstStyle/>
          <a:p>
            <a:pPr algn="ctr">
              <a:defRPr/>
            </a:pPr>
            <a:r>
              <a:rPr lang="en-US" sz="3600">
                <a:ea typeface="ＭＳ Ｐゴシック" pitchFamily="-1" charset="-128"/>
                <a:cs typeface="Calibri"/>
              </a:rPr>
              <a:t>Target Percentage Distribution of</a:t>
            </a:r>
            <a:br>
              <a:rPr lang="en-US" sz="3600">
                <a:ea typeface="ＭＳ Ｐゴシック" pitchFamily="-1" charset="-128"/>
                <a:cs typeface="Calibri"/>
              </a:rPr>
            </a:br>
            <a:r>
              <a:rPr lang="en-US" sz="3600">
                <a:ea typeface="ＭＳ Ｐゴシック" pitchFamily="-1" charset="-128"/>
                <a:cs typeface="Calibri"/>
              </a:rPr>
              <a:t> NAEP writing tasks</a:t>
            </a:r>
            <a:endParaRPr lang="en-US" sz="3600">
              <a:ea typeface="ＭＳ Ｐゴシック" pitchFamily="-1" charset="-128"/>
              <a:cs typeface="ＭＳ Ｐゴシック" pitchFamily="-1" charset="-128"/>
            </a:endParaRPr>
          </a:p>
        </p:txBody>
      </p:sp>
      <p:pic>
        <p:nvPicPr>
          <p:cNvPr id="37892" name="Picture 13" descr="Unknown.jpeg"/>
          <p:cNvPicPr>
            <a:picLocks noChangeAspect="1"/>
          </p:cNvPicPr>
          <p:nvPr/>
        </p:nvPicPr>
        <p:blipFill>
          <a:blip r:embed="rId3"/>
          <a:srcRect/>
          <a:stretch>
            <a:fillRect/>
          </a:stretch>
        </p:blipFill>
        <p:spPr bwMode="auto">
          <a:xfrm>
            <a:off x="223838" y="4809074"/>
            <a:ext cx="2976562" cy="1060450"/>
          </a:xfrm>
          <a:prstGeom prst="rect">
            <a:avLst/>
          </a:prstGeom>
          <a:noFill/>
          <a:ln w="9525">
            <a:noFill/>
            <a:miter lim="800000"/>
            <a:headEnd/>
            <a:tailEnd/>
          </a:ln>
        </p:spPr>
      </p:pic>
      <p:sp>
        <p:nvSpPr>
          <p:cNvPr id="37893" name="TextBox 5"/>
          <p:cNvSpPr txBox="1">
            <a:spLocks noChangeArrowheads="1"/>
          </p:cNvSpPr>
          <p:nvPr/>
        </p:nvSpPr>
        <p:spPr bwMode="auto">
          <a:xfrm>
            <a:off x="6186488" y="5570538"/>
            <a:ext cx="2805112" cy="830262"/>
          </a:xfrm>
          <a:prstGeom prst="rect">
            <a:avLst/>
          </a:prstGeom>
          <a:noFill/>
          <a:ln w="9525">
            <a:noFill/>
            <a:miter lim="800000"/>
            <a:headEnd/>
            <a:tailEnd/>
          </a:ln>
        </p:spPr>
        <p:txBody>
          <a:bodyPr wrap="none">
            <a:prstTxWarp prst="textNoShape">
              <a:avLst/>
            </a:prstTxWarp>
            <a:spAutoFit/>
          </a:bodyPr>
          <a:lstStyle/>
          <a:p>
            <a:pPr algn="r"/>
            <a:r>
              <a:rPr lang="en-US" sz="1600" i="1"/>
              <a:t>Pathways to the Common Core </a:t>
            </a:r>
          </a:p>
          <a:p>
            <a:pPr algn="r"/>
            <a:r>
              <a:rPr lang="en-US" sz="1600" i="1"/>
              <a:t>Accelerating Achievement</a:t>
            </a:r>
          </a:p>
          <a:p>
            <a:pPr algn="r"/>
            <a:r>
              <a:rPr lang="en-US" sz="1600"/>
              <a:t>Calkins, Ehrenworth, Lehman</a:t>
            </a:r>
          </a:p>
        </p:txBody>
      </p:sp>
      <p:graphicFrame>
        <p:nvGraphicFramePr>
          <p:cNvPr id="9" name="Table 8"/>
          <p:cNvGraphicFramePr>
            <a:graphicFrameLocks noGrp="1"/>
          </p:cNvGraphicFramePr>
          <p:nvPr/>
        </p:nvGraphicFramePr>
        <p:xfrm>
          <a:off x="981075" y="2171708"/>
          <a:ext cx="7162800" cy="2024519"/>
        </p:xfrm>
        <a:graphic>
          <a:graphicData uri="http://schemas.openxmlformats.org/drawingml/2006/table">
            <a:tbl>
              <a:tblPr firstRow="1" bandRow="1">
                <a:tableStyleId>{5C22544A-7EE6-4342-B048-85BDC9FD1C3A}</a:tableStyleId>
              </a:tblPr>
              <a:tblGrid>
                <a:gridCol w="3751943"/>
                <a:gridCol w="1568994"/>
                <a:gridCol w="1841863"/>
              </a:tblGrid>
              <a:tr h="652919">
                <a:tc>
                  <a:txBody>
                    <a:bodyPr/>
                    <a:lstStyle/>
                    <a:p>
                      <a:pPr algn="ctr"/>
                      <a:r>
                        <a:rPr lang="en-US" sz="2400"/>
                        <a:t>Communicative Purpose</a:t>
                      </a:r>
                    </a:p>
                  </a:txBody>
                  <a:tcPr anchor="ctr"/>
                </a:tc>
                <a:tc>
                  <a:txBody>
                    <a:bodyPr/>
                    <a:lstStyle/>
                    <a:p>
                      <a:pPr algn="ctr"/>
                      <a:r>
                        <a:rPr lang="en-US" sz="2400"/>
                        <a:t>Grade 8</a:t>
                      </a:r>
                    </a:p>
                  </a:txBody>
                  <a:tcPr anchor="ctr"/>
                </a:tc>
                <a:tc>
                  <a:txBody>
                    <a:bodyPr/>
                    <a:lstStyle/>
                    <a:p>
                      <a:pPr algn="ctr"/>
                      <a:r>
                        <a:rPr lang="en-US" sz="2400"/>
                        <a:t>Grade 12</a:t>
                      </a:r>
                    </a:p>
                  </a:txBody>
                  <a:tcPr anchor="ctr"/>
                </a:tc>
              </a:tr>
              <a:tr h="381663">
                <a:tc>
                  <a:txBody>
                    <a:bodyPr/>
                    <a:lstStyle/>
                    <a:p>
                      <a:pPr algn="l"/>
                      <a:r>
                        <a:rPr lang="en-US" sz="2400"/>
                        <a:t>To persuade</a:t>
                      </a:r>
                    </a:p>
                  </a:txBody>
                  <a:tcPr/>
                </a:tc>
                <a:tc>
                  <a:txBody>
                    <a:bodyPr/>
                    <a:lstStyle/>
                    <a:p>
                      <a:pPr algn="ctr"/>
                      <a:r>
                        <a:rPr lang="en-US" sz="2400"/>
                        <a:t>35</a:t>
                      </a:r>
                    </a:p>
                  </a:txBody>
                  <a:tcPr/>
                </a:tc>
                <a:tc>
                  <a:txBody>
                    <a:bodyPr/>
                    <a:lstStyle/>
                    <a:p>
                      <a:pPr algn="ctr"/>
                      <a:r>
                        <a:rPr lang="en-US" sz="2400"/>
                        <a:t>40</a:t>
                      </a:r>
                    </a:p>
                  </a:txBody>
                  <a:tcPr/>
                </a:tc>
              </a:tr>
              <a:tr h="381663">
                <a:tc>
                  <a:txBody>
                    <a:bodyPr/>
                    <a:lstStyle/>
                    <a:p>
                      <a:pPr algn="l"/>
                      <a:r>
                        <a:rPr lang="en-US" sz="2400"/>
                        <a:t>To explain</a:t>
                      </a:r>
                    </a:p>
                  </a:txBody>
                  <a:tcPr/>
                </a:tc>
                <a:tc>
                  <a:txBody>
                    <a:bodyPr/>
                    <a:lstStyle/>
                    <a:p>
                      <a:pPr algn="ctr"/>
                      <a:r>
                        <a:rPr lang="en-US" sz="2400"/>
                        <a:t>35</a:t>
                      </a:r>
                    </a:p>
                  </a:txBody>
                  <a:tcPr/>
                </a:tc>
                <a:tc>
                  <a:txBody>
                    <a:bodyPr/>
                    <a:lstStyle/>
                    <a:p>
                      <a:pPr algn="ctr"/>
                      <a:r>
                        <a:rPr lang="en-US" sz="2400"/>
                        <a:t>40</a:t>
                      </a:r>
                    </a:p>
                  </a:txBody>
                  <a:tcPr/>
                </a:tc>
              </a:tr>
              <a:tr h="412556">
                <a:tc>
                  <a:txBody>
                    <a:bodyPr/>
                    <a:lstStyle/>
                    <a:p>
                      <a:pPr algn="l"/>
                      <a:r>
                        <a:rPr lang="en-US" sz="2400"/>
                        <a:t>To convey experience</a:t>
                      </a:r>
                    </a:p>
                  </a:txBody>
                  <a:tcPr/>
                </a:tc>
                <a:tc>
                  <a:txBody>
                    <a:bodyPr/>
                    <a:lstStyle/>
                    <a:p>
                      <a:pPr algn="ctr"/>
                      <a:r>
                        <a:rPr lang="en-US" sz="2400"/>
                        <a:t>30</a:t>
                      </a:r>
                    </a:p>
                  </a:txBody>
                  <a:tcPr/>
                </a:tc>
                <a:tc>
                  <a:txBody>
                    <a:bodyPr/>
                    <a:lstStyle/>
                    <a:p>
                      <a:pPr algn="ctr"/>
                      <a:r>
                        <a:rPr lang="en-US" sz="2400"/>
                        <a:t>20</a:t>
                      </a:r>
                    </a:p>
                  </a:txBody>
                  <a:tcPr/>
                </a:tc>
              </a:tr>
            </a:tbl>
          </a:graphicData>
        </a:graphic>
      </p:graphicFrame>
      <p:sp>
        <p:nvSpPr>
          <p:cNvPr id="7" name="Footer Placeholder 6"/>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1947305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38204328"/>
              </p:ext>
            </p:extLst>
          </p:nvPr>
        </p:nvGraphicFramePr>
        <p:xfrm>
          <a:off x="149826" y="367031"/>
          <a:ext cx="8701550" cy="5989320"/>
        </p:xfrm>
        <a:graphic>
          <a:graphicData uri="http://schemas.openxmlformats.org/drawingml/2006/table">
            <a:tbl>
              <a:tblPr firstRow="1" bandRow="1">
                <a:tableStyleId>{5C22544A-7EE6-4342-B048-85BDC9FD1C3A}</a:tableStyleId>
              </a:tblPr>
              <a:tblGrid>
                <a:gridCol w="2926086">
                  <a:extLst>
                    <a:ext uri="{9D8B030D-6E8A-4147-A177-3AD203B41FA5}">
                      <a16:colId xmlns:a16="http://schemas.microsoft.com/office/drawing/2014/main" xmlns="" val="20000"/>
                    </a:ext>
                  </a:extLst>
                </a:gridCol>
                <a:gridCol w="2894728">
                  <a:extLst>
                    <a:ext uri="{9D8B030D-6E8A-4147-A177-3AD203B41FA5}">
                      <a16:colId xmlns:a16="http://schemas.microsoft.com/office/drawing/2014/main" xmlns="" val="20001"/>
                    </a:ext>
                  </a:extLst>
                </a:gridCol>
                <a:gridCol w="2880736">
                  <a:extLst>
                    <a:ext uri="{9D8B030D-6E8A-4147-A177-3AD203B41FA5}">
                      <a16:colId xmlns:a16="http://schemas.microsoft.com/office/drawing/2014/main" xmlns="" val="20002"/>
                    </a:ext>
                  </a:extLst>
                </a:gridCol>
              </a:tblGrid>
              <a:tr h="618830">
                <a:tc>
                  <a:txBody>
                    <a:bodyPr/>
                    <a:lstStyle/>
                    <a:p>
                      <a:pPr algn="ctr"/>
                      <a:r>
                        <a:rPr lang="en-US" sz="2400" dirty="0"/>
                        <a:t>Narrative</a:t>
                      </a:r>
                    </a:p>
                  </a:txBody>
                  <a:tcPr marL="68580" marR="68580" marT="34290" marB="34290" anchor="ctr"/>
                </a:tc>
                <a:tc>
                  <a:txBody>
                    <a:bodyPr/>
                    <a:lstStyle/>
                    <a:p>
                      <a:pPr algn="ctr"/>
                      <a:r>
                        <a:rPr lang="en-US" sz="2400"/>
                        <a:t>Persuasive/Opinion/</a:t>
                      </a:r>
                    </a:p>
                    <a:p>
                      <a:pPr algn="ctr"/>
                      <a:r>
                        <a:rPr lang="en-US" sz="2400"/>
                        <a:t>Argument</a:t>
                      </a:r>
                    </a:p>
                  </a:txBody>
                  <a:tcPr marL="68580" marR="68580" marT="34290" marB="34290" anchor="ctr"/>
                </a:tc>
                <a:tc>
                  <a:txBody>
                    <a:bodyPr/>
                    <a:lstStyle/>
                    <a:p>
                      <a:pPr algn="ctr"/>
                      <a:r>
                        <a:rPr lang="en-US" sz="2400"/>
                        <a:t>Informational</a:t>
                      </a:r>
                      <a:r>
                        <a:rPr lang="en-US" sz="2400" baseline="0"/>
                        <a:t> and</a:t>
                      </a:r>
                    </a:p>
                    <a:p>
                      <a:pPr algn="ctr"/>
                      <a:r>
                        <a:rPr lang="en-US" sz="2400" baseline="0"/>
                        <a:t>Functional/</a:t>
                      </a:r>
                    </a:p>
                    <a:p>
                      <a:pPr algn="ctr"/>
                      <a:r>
                        <a:rPr lang="en-US" sz="2400" baseline="0"/>
                        <a:t>Procedural </a:t>
                      </a:r>
                      <a:endParaRPr lang="en-US" sz="2400"/>
                    </a:p>
                  </a:txBody>
                  <a:tcPr marL="68580" marR="68580" marT="34290" marB="34290" anchor="ctr"/>
                </a:tc>
                <a:extLst>
                  <a:ext uri="{0D108BD9-81ED-4DB2-BD59-A6C34878D82A}">
                    <a16:rowId xmlns:a16="http://schemas.microsoft.com/office/drawing/2014/main" xmlns="" val="10000"/>
                  </a:ext>
                </a:extLst>
              </a:tr>
              <a:tr h="2849676">
                <a:tc>
                  <a:txBody>
                    <a:bodyPr/>
                    <a:lstStyle/>
                    <a:p>
                      <a:pPr marL="182880" indent="-182880" algn="l">
                        <a:buFont typeface="Arial"/>
                        <a:buChar char="•"/>
                      </a:pPr>
                      <a:r>
                        <a:rPr lang="en-US" sz="2400" dirty="0"/>
                        <a:t>Personal narrative</a:t>
                      </a:r>
                    </a:p>
                    <a:p>
                      <a:pPr marL="182880" indent="-182880" algn="l">
                        <a:buFont typeface="Arial"/>
                        <a:buChar char="•"/>
                      </a:pPr>
                      <a:r>
                        <a:rPr lang="en-US" sz="2400" dirty="0"/>
                        <a:t>Fiction</a:t>
                      </a:r>
                    </a:p>
                    <a:p>
                      <a:pPr marL="182880" indent="-182880" algn="l">
                        <a:buFont typeface="Arial"/>
                        <a:buChar char="•"/>
                      </a:pPr>
                      <a:r>
                        <a:rPr lang="en-US" sz="2400" dirty="0"/>
                        <a:t>Historical</a:t>
                      </a:r>
                      <a:r>
                        <a:rPr lang="en-US" sz="2400" baseline="0" dirty="0"/>
                        <a:t> fiction</a:t>
                      </a:r>
                    </a:p>
                    <a:p>
                      <a:pPr marL="182880" indent="-182880" algn="l">
                        <a:buFont typeface="Arial"/>
                        <a:buChar char="•"/>
                      </a:pPr>
                      <a:r>
                        <a:rPr lang="en-US" sz="2400" baseline="0" dirty="0"/>
                        <a:t>Fantasy</a:t>
                      </a:r>
                    </a:p>
                    <a:p>
                      <a:pPr marL="182880" indent="-182880" algn="l">
                        <a:buFont typeface="Arial"/>
                        <a:buChar char="•"/>
                      </a:pPr>
                      <a:r>
                        <a:rPr lang="en-US" sz="2400" baseline="0" dirty="0"/>
                        <a:t>Narrative memoir</a:t>
                      </a:r>
                    </a:p>
                    <a:p>
                      <a:pPr marL="182880" indent="-182880" algn="l">
                        <a:buFont typeface="Arial"/>
                        <a:buChar char="•"/>
                      </a:pPr>
                      <a:r>
                        <a:rPr lang="en-US" sz="2400" baseline="0" dirty="0"/>
                        <a:t>Biography</a:t>
                      </a:r>
                    </a:p>
                    <a:p>
                      <a:pPr marL="182880" indent="-182880" algn="l">
                        <a:buFont typeface="Arial"/>
                        <a:buChar char="•"/>
                      </a:pPr>
                      <a:r>
                        <a:rPr lang="en-US" sz="2400" baseline="0" dirty="0"/>
                        <a:t>Narrative nonfiction</a:t>
                      </a:r>
                      <a:endParaRPr lang="en-US" sz="2400" dirty="0"/>
                    </a:p>
                  </a:txBody>
                  <a:tcPr marL="68580" marR="68580" marT="34290" marB="34290"/>
                </a:tc>
                <a:tc>
                  <a:txBody>
                    <a:bodyPr/>
                    <a:lstStyle/>
                    <a:p>
                      <a:pPr marL="182880" indent="-182880" algn="l">
                        <a:buFont typeface="Arial"/>
                        <a:buChar char="•"/>
                      </a:pPr>
                      <a:r>
                        <a:rPr lang="en-US" sz="2400"/>
                        <a:t>Persuasive letter</a:t>
                      </a:r>
                    </a:p>
                    <a:p>
                      <a:pPr marL="182880" indent="-182880" algn="l">
                        <a:buFont typeface="Arial"/>
                        <a:buChar char="•"/>
                      </a:pPr>
                      <a:r>
                        <a:rPr lang="en-US" sz="2400"/>
                        <a:t>Review</a:t>
                      </a:r>
                    </a:p>
                    <a:p>
                      <a:pPr marL="182880" indent="-182880" algn="l">
                        <a:buFont typeface="Arial"/>
                        <a:buChar char="•"/>
                      </a:pPr>
                      <a:r>
                        <a:rPr lang="en-US" sz="2400"/>
                        <a:t>Personal essay</a:t>
                      </a:r>
                    </a:p>
                    <a:p>
                      <a:pPr marL="182880" indent="-182880" algn="l">
                        <a:buFont typeface="Arial"/>
                        <a:buChar char="•"/>
                      </a:pPr>
                      <a:r>
                        <a:rPr lang="en-US" sz="2400"/>
                        <a:t>Persuasive essay</a:t>
                      </a:r>
                    </a:p>
                    <a:p>
                      <a:pPr marL="182880" indent="-182880" algn="l">
                        <a:buFont typeface="Arial"/>
                        <a:buChar char="•"/>
                      </a:pPr>
                      <a:r>
                        <a:rPr lang="en-US" sz="2400"/>
                        <a:t>Literary essay</a:t>
                      </a:r>
                    </a:p>
                    <a:p>
                      <a:pPr marL="182880" indent="-182880" algn="l">
                        <a:buFont typeface="Arial"/>
                        <a:buChar char="•"/>
                      </a:pPr>
                      <a:r>
                        <a:rPr lang="en-US" sz="2400"/>
                        <a:t>Historical essay</a:t>
                      </a:r>
                    </a:p>
                    <a:p>
                      <a:pPr marL="182880" indent="-182880" algn="l">
                        <a:buFont typeface="Arial"/>
                        <a:buChar char="•"/>
                      </a:pPr>
                      <a:r>
                        <a:rPr lang="en-US" sz="2400"/>
                        <a:t>Petition</a:t>
                      </a:r>
                    </a:p>
                    <a:p>
                      <a:pPr marL="182880" indent="-182880" algn="l">
                        <a:buFont typeface="Arial"/>
                        <a:buChar char="•"/>
                      </a:pPr>
                      <a:r>
                        <a:rPr lang="en-US" sz="2400"/>
                        <a:t>Editorial</a:t>
                      </a:r>
                      <a:r>
                        <a:rPr lang="en-US" sz="2400" baseline="0"/>
                        <a:t> </a:t>
                      </a:r>
                    </a:p>
                    <a:p>
                      <a:pPr marL="182880" indent="-182880" algn="l">
                        <a:buFont typeface="Arial"/>
                        <a:buChar char="•"/>
                      </a:pPr>
                      <a:r>
                        <a:rPr lang="en-US" sz="2400" baseline="0"/>
                        <a:t>Op-ed column</a:t>
                      </a:r>
                      <a:endParaRPr lang="en-US" sz="2400"/>
                    </a:p>
                  </a:txBody>
                  <a:tcPr marL="68580" marR="68580" marT="34290" marB="34290"/>
                </a:tc>
                <a:tc>
                  <a:txBody>
                    <a:bodyPr/>
                    <a:lstStyle/>
                    <a:p>
                      <a:pPr marL="182880" indent="-182880" algn="l">
                        <a:buFont typeface="Arial"/>
                        <a:buChar char="•"/>
                      </a:pPr>
                      <a:r>
                        <a:rPr lang="en-US" sz="2400" dirty="0"/>
                        <a:t>Fact sheet</a:t>
                      </a:r>
                    </a:p>
                    <a:p>
                      <a:pPr marL="182880" indent="-182880" algn="l">
                        <a:buFont typeface="Arial"/>
                        <a:buChar char="•"/>
                      </a:pPr>
                      <a:r>
                        <a:rPr lang="en-US" sz="2400" dirty="0"/>
                        <a:t>News article</a:t>
                      </a:r>
                    </a:p>
                    <a:p>
                      <a:pPr marL="182880" indent="-182880" algn="l">
                        <a:buFont typeface="Arial"/>
                        <a:buChar char="•"/>
                      </a:pPr>
                      <a:r>
                        <a:rPr lang="en-US" sz="2400" dirty="0"/>
                        <a:t>Feature article</a:t>
                      </a:r>
                    </a:p>
                    <a:p>
                      <a:pPr marL="182880" indent="-182880" algn="l">
                        <a:buFont typeface="Arial"/>
                        <a:buChar char="•"/>
                      </a:pPr>
                      <a:r>
                        <a:rPr lang="en-US" sz="2400" dirty="0"/>
                        <a:t>Blog</a:t>
                      </a:r>
                    </a:p>
                    <a:p>
                      <a:pPr marL="182880" indent="-182880" algn="l">
                        <a:buFont typeface="Arial"/>
                        <a:buChar char="•"/>
                      </a:pPr>
                      <a:r>
                        <a:rPr lang="en-US" sz="2400" dirty="0"/>
                        <a:t>Website</a:t>
                      </a:r>
                    </a:p>
                    <a:p>
                      <a:pPr marL="182880" indent="-182880" algn="l">
                        <a:buFont typeface="Arial"/>
                        <a:buChar char="•"/>
                      </a:pPr>
                      <a:r>
                        <a:rPr lang="en-US" sz="2400" dirty="0"/>
                        <a:t>Report</a:t>
                      </a:r>
                    </a:p>
                    <a:p>
                      <a:pPr marL="182880" indent="-182880" algn="l">
                        <a:buFont typeface="Arial"/>
                        <a:buChar char="•"/>
                      </a:pPr>
                      <a:r>
                        <a:rPr lang="en-US" sz="2400" dirty="0"/>
                        <a:t>Analytic</a:t>
                      </a:r>
                      <a:r>
                        <a:rPr lang="en-US" sz="2400" baseline="0" dirty="0"/>
                        <a:t> memo</a:t>
                      </a:r>
                    </a:p>
                    <a:p>
                      <a:pPr marL="182880" indent="-182880" algn="l">
                        <a:buFont typeface="Arial"/>
                        <a:buChar char="•"/>
                      </a:pPr>
                      <a:r>
                        <a:rPr lang="en-US" sz="2400" baseline="0" dirty="0"/>
                        <a:t>Research report</a:t>
                      </a:r>
                    </a:p>
                    <a:p>
                      <a:pPr marL="182880" indent="-182880" algn="l">
                        <a:buFont typeface="Arial"/>
                        <a:buChar char="•"/>
                      </a:pPr>
                      <a:r>
                        <a:rPr lang="en-US" sz="2400" baseline="0" dirty="0"/>
                        <a:t>Nonfiction book</a:t>
                      </a:r>
                    </a:p>
                    <a:p>
                      <a:pPr marL="182880" indent="-182880" algn="l">
                        <a:buFont typeface="Arial"/>
                        <a:buChar char="•"/>
                      </a:pPr>
                      <a:r>
                        <a:rPr lang="en-US" sz="2400" baseline="0" dirty="0"/>
                        <a:t>How-to-book</a:t>
                      </a:r>
                    </a:p>
                    <a:p>
                      <a:pPr marL="182880" indent="-182880" algn="l">
                        <a:buFont typeface="Arial"/>
                        <a:buChar char="•"/>
                      </a:pPr>
                      <a:r>
                        <a:rPr lang="en-US" sz="2400" baseline="0" dirty="0"/>
                        <a:t>Directions</a:t>
                      </a:r>
                    </a:p>
                    <a:p>
                      <a:pPr marL="182880" indent="-182880" algn="l">
                        <a:buFont typeface="Arial"/>
                        <a:buChar char="•"/>
                      </a:pPr>
                      <a:r>
                        <a:rPr lang="en-US" sz="2400" baseline="0" dirty="0"/>
                        <a:t>Recipe </a:t>
                      </a:r>
                    </a:p>
                    <a:p>
                      <a:pPr marL="182880" indent="-182880" algn="l">
                        <a:buFont typeface="Arial"/>
                        <a:buChar char="•"/>
                      </a:pPr>
                      <a:r>
                        <a:rPr lang="en-US" sz="2400" baseline="0" dirty="0"/>
                        <a:t>Lab report</a:t>
                      </a:r>
                      <a:endParaRPr lang="en-US" sz="2400" dirty="0"/>
                    </a:p>
                  </a:txBody>
                  <a:tcPr marL="68580" marR="68580" marT="34290" marB="34290"/>
                </a:tc>
                <a:extLst>
                  <a:ext uri="{0D108BD9-81ED-4DB2-BD59-A6C34878D82A}">
                    <a16:rowId xmlns:a16="http://schemas.microsoft.com/office/drawing/2014/main" xmlns="" val="10001"/>
                  </a:ext>
                </a:extLst>
              </a:tr>
            </a:tbl>
          </a:graphicData>
        </a:graphic>
      </p:graphicFrame>
      <p:sp>
        <p:nvSpPr>
          <p:cNvPr id="60442" name="Slide Number Placeholder 4"/>
          <p:cNvSpPr>
            <a:spLocks noGrp="1"/>
          </p:cNvSpPr>
          <p:nvPr>
            <p:ph type="sldNum" sz="quarter" idx="12"/>
          </p:nvPr>
        </p:nvSpPr>
        <p:spPr bwMode="auto">
          <a:noFill/>
          <a:ln>
            <a:miter lim="800000"/>
            <a:headEnd/>
            <a:tailEnd/>
          </a:ln>
        </p:spPr>
        <p:txBody>
          <a:bodyPr vert="horz" wrap="square" lIns="68580" tIns="34290" rIns="68580" bIns="34290" numCol="1" rtlCol="0" anchor="b" anchorCtr="0" compatLnSpc="1">
            <a:prstTxWarp prst="textNoShape">
              <a:avLst/>
            </a:prstTxWarp>
            <a:normAutofit/>
          </a:bodyPr>
          <a:lstStyle/>
          <a:p>
            <a:fld id="{33AF397B-11B4-B14D-BE71-C27DC5D9CDC3}" type="slidenum">
              <a:rPr lang="en-US" smtClean="0">
                <a:latin typeface="Arial" pitchFamily="-84" charset="0"/>
                <a:ea typeface="ＭＳ Ｐゴシック" pitchFamily="-84" charset="-128"/>
                <a:cs typeface="ＭＳ Ｐゴシック" pitchFamily="-84" charset="-128"/>
              </a:rPr>
              <a:pPr/>
              <a:t>16</a:t>
            </a:fld>
            <a:endParaRPr lang="en-US">
              <a:latin typeface="Arial" pitchFamily="-84" charset="0"/>
              <a:ea typeface="ＭＳ Ｐゴシック" pitchFamily="-84" charset="-128"/>
              <a:cs typeface="ＭＳ Ｐゴシック" pitchFamily="-84" charset="-128"/>
            </a:endParaRPr>
          </a:p>
        </p:txBody>
      </p:sp>
      <p:sp>
        <p:nvSpPr>
          <p:cNvPr id="3" name="Content Placeholder 2"/>
          <p:cNvSpPr>
            <a:spLocks noGrp="1"/>
          </p:cNvSpPr>
          <p:nvPr>
            <p:ph sz="quarter" idx="1"/>
          </p:nvPr>
        </p:nvSpPr>
        <p:spPr>
          <a:xfrm>
            <a:off x="1657350" y="2171700"/>
            <a:ext cx="6115050" cy="3371850"/>
          </a:xfrm>
        </p:spPr>
        <p:txBody>
          <a:bodyPr/>
          <a:lstStyle/>
          <a:p>
            <a:pPr marL="0" indent="0">
              <a:buNone/>
            </a:pPr>
            <a:endParaRPr lang="en-US" dirty="0"/>
          </a:p>
          <a:p>
            <a:pPr marL="0" indent="0">
              <a:buNone/>
            </a:pPr>
            <a:endParaRPr lang="en-US" dirty="0"/>
          </a:p>
        </p:txBody>
      </p:sp>
    </p:spTree>
    <p:extLst>
      <p:ext uri="{BB962C8B-B14F-4D97-AF65-F5344CB8AC3E}">
        <p14:creationId xmlns:p14="http://schemas.microsoft.com/office/powerpoint/2010/main" val="193738441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244" y="-1371600"/>
            <a:ext cx="9070257" cy="9070257"/>
          </a:xfrm>
          <a:prstGeom prst="rect">
            <a:avLst/>
          </a:prstGeom>
        </p:spPr>
      </p:pic>
    </p:spTree>
    <p:extLst>
      <p:ext uri="{BB962C8B-B14F-4D97-AF65-F5344CB8AC3E}">
        <p14:creationId xmlns:p14="http://schemas.microsoft.com/office/powerpoint/2010/main" val="18378592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42900" y="1107132"/>
            <a:ext cx="7467600" cy="4800600"/>
          </a:xfrm>
          <a:prstGeom prst="ellipse">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5132388" y="3131992"/>
            <a:ext cx="3810000" cy="1981200"/>
          </a:xfrm>
          <a:prstGeom prst="ellipse">
            <a:avLst/>
          </a:prstGeom>
          <a:solidFill>
            <a:schemeClr val="accent4"/>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2270919" y="2896419"/>
            <a:ext cx="3810000" cy="19812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ndParaRPr>
          </a:p>
        </p:txBody>
      </p:sp>
      <p:sp>
        <p:nvSpPr>
          <p:cNvPr id="79878" name="TextBox 8"/>
          <p:cNvSpPr txBox="1">
            <a:spLocks noChangeArrowheads="1"/>
          </p:cNvSpPr>
          <p:nvPr/>
        </p:nvSpPr>
        <p:spPr bwMode="auto">
          <a:xfrm>
            <a:off x="1676400" y="1600200"/>
            <a:ext cx="1069975"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Inquiry</a:t>
            </a:r>
          </a:p>
        </p:txBody>
      </p:sp>
      <p:sp>
        <p:nvSpPr>
          <p:cNvPr id="79879" name="TextBox 9"/>
          <p:cNvSpPr txBox="1">
            <a:spLocks noChangeArrowheads="1"/>
          </p:cNvSpPr>
          <p:nvPr/>
        </p:nvSpPr>
        <p:spPr bwMode="auto">
          <a:xfrm>
            <a:off x="3581400" y="2971800"/>
            <a:ext cx="1189038" cy="461963"/>
          </a:xfrm>
          <a:prstGeom prst="rect">
            <a:avLst/>
          </a:prstGeom>
          <a:noFill/>
          <a:ln w="9525">
            <a:noFill/>
            <a:miter lim="800000"/>
            <a:headEnd/>
            <a:tailEnd/>
          </a:ln>
        </p:spPr>
        <p:txBody>
          <a:bodyPr wrap="none">
            <a:prstTxWarp prst="textNoShape">
              <a:avLst/>
            </a:prstTxWarp>
            <a:spAutoFit/>
          </a:bodyPr>
          <a:lstStyle/>
          <a:p>
            <a:r>
              <a:rPr lang="en-US" sz="2400">
                <a:solidFill>
                  <a:schemeClr val="bg1"/>
                </a:solidFill>
                <a:latin typeface="Calibri" pitchFamily="-107" charset="0"/>
                <a:ea typeface="Calibri" pitchFamily="-107" charset="0"/>
                <a:cs typeface="Calibri" pitchFamily="-107" charset="0"/>
              </a:rPr>
              <a:t>Drafting</a:t>
            </a:r>
          </a:p>
        </p:txBody>
      </p:sp>
      <p:sp>
        <p:nvSpPr>
          <p:cNvPr id="11" name="TextBox 10"/>
          <p:cNvSpPr txBox="1"/>
          <p:nvPr/>
        </p:nvSpPr>
        <p:spPr>
          <a:xfrm>
            <a:off x="6575136" y="3276599"/>
            <a:ext cx="1222660" cy="461665"/>
          </a:xfrm>
          <a:prstGeom prst="rect">
            <a:avLst/>
          </a:prstGeom>
          <a:noFill/>
        </p:spPr>
        <p:txBody>
          <a:bodyPr wrap="none">
            <a:spAutoFit/>
          </a:bodyPr>
          <a:lstStyle/>
          <a:p>
            <a:pPr>
              <a:defRPr/>
            </a:pPr>
            <a:r>
              <a:rPr lang="en-US" sz="2400">
                <a:solidFill>
                  <a:schemeClr val="bg1">
                    <a:alpha val="72000"/>
                  </a:schemeClr>
                </a:solidFill>
                <a:latin typeface="Calibri"/>
                <a:ea typeface="ＭＳ Ｐゴシック" pitchFamily="1" charset="-128"/>
                <a:cs typeface="Calibri"/>
              </a:rPr>
              <a:t>Revision</a:t>
            </a:r>
          </a:p>
        </p:txBody>
      </p:sp>
      <p:sp>
        <p:nvSpPr>
          <p:cNvPr id="79882" name="TextBox 12"/>
          <p:cNvSpPr txBox="1">
            <a:spLocks noChangeArrowheads="1"/>
          </p:cNvSpPr>
          <p:nvPr/>
        </p:nvSpPr>
        <p:spPr bwMode="auto">
          <a:xfrm>
            <a:off x="7086600" y="6211888"/>
            <a:ext cx="1822450" cy="646112"/>
          </a:xfrm>
          <a:prstGeom prst="rect">
            <a:avLst/>
          </a:prstGeom>
          <a:noFill/>
          <a:ln w="9525">
            <a:noFill/>
            <a:miter lim="800000"/>
            <a:headEnd/>
            <a:tailEnd/>
          </a:ln>
        </p:spPr>
        <p:txBody>
          <a:bodyPr wrap="none">
            <a:prstTxWarp prst="textNoShape">
              <a:avLst/>
            </a:prstTxWarp>
            <a:spAutoFit/>
          </a:bodyPr>
          <a:lstStyle/>
          <a:p>
            <a:r>
              <a:rPr lang="en-US" sz="1800" i="1">
                <a:latin typeface="Calibri" pitchFamily="-107" charset="0"/>
                <a:ea typeface="Calibri" pitchFamily="-107" charset="0"/>
                <a:cs typeface="Calibri" pitchFamily="-107" charset="0"/>
              </a:rPr>
              <a:t>Strategic Writing</a:t>
            </a:r>
          </a:p>
          <a:p>
            <a:r>
              <a:rPr lang="en-US" sz="1800">
                <a:latin typeface="Calibri" pitchFamily="-107" charset="0"/>
                <a:ea typeface="Calibri" pitchFamily="-107" charset="0"/>
                <a:cs typeface="Calibri" pitchFamily="-107" charset="0"/>
              </a:rPr>
              <a:t>Deborah Dean</a:t>
            </a:r>
          </a:p>
        </p:txBody>
      </p:sp>
      <p:sp>
        <p:nvSpPr>
          <p:cNvPr id="14" name="TextBox 13"/>
          <p:cNvSpPr txBox="1"/>
          <p:nvPr/>
        </p:nvSpPr>
        <p:spPr>
          <a:xfrm>
            <a:off x="1301750" y="2123924"/>
            <a:ext cx="4032250" cy="646113"/>
          </a:xfrm>
          <a:prstGeom prst="rect">
            <a:avLst/>
          </a:prstGeom>
          <a:noFill/>
        </p:spPr>
        <p:txBody>
          <a:bodyPr wrap="none">
            <a:spAutoFit/>
          </a:bodyPr>
          <a:lstStyle/>
          <a:p>
            <a:pPr>
              <a:defRPr/>
            </a:pPr>
            <a:r>
              <a:rPr lang="en-US" sz="1800">
                <a:solidFill>
                  <a:schemeClr val="bg1"/>
                </a:solidFill>
                <a:latin typeface="Calibri"/>
                <a:ea typeface="ＭＳ Ｐゴシック" pitchFamily="1" charset="-128"/>
                <a:cs typeface="Calibri"/>
              </a:rPr>
              <a:t>can’t be a writer without being a thinker,</a:t>
            </a:r>
          </a:p>
          <a:p>
            <a:pPr>
              <a:defRPr/>
            </a:pPr>
            <a:r>
              <a:rPr lang="en-US" sz="1800">
                <a:solidFill>
                  <a:schemeClr val="bg1"/>
                </a:solidFill>
                <a:latin typeface="Calibri"/>
                <a:ea typeface="ＭＳ Ｐゴシック" pitchFamily="1" charset="-128"/>
                <a:cs typeface="Calibri"/>
              </a:rPr>
              <a:t>need to find, focus and develop ideas</a:t>
            </a:r>
          </a:p>
        </p:txBody>
      </p:sp>
      <p:sp>
        <p:nvSpPr>
          <p:cNvPr id="79884" name="TextBox 14"/>
          <p:cNvSpPr txBox="1">
            <a:spLocks noChangeArrowheads="1"/>
          </p:cNvSpPr>
          <p:nvPr/>
        </p:nvSpPr>
        <p:spPr bwMode="auto">
          <a:xfrm>
            <a:off x="2819400" y="3371850"/>
            <a:ext cx="2667000" cy="1200150"/>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ability to discover textual clues and imitate them in different contexts for different audiences</a:t>
            </a:r>
          </a:p>
        </p:txBody>
      </p:sp>
      <p:sp>
        <p:nvSpPr>
          <p:cNvPr id="79885" name="TextBox 15"/>
          <p:cNvSpPr txBox="1">
            <a:spLocks noChangeArrowheads="1"/>
          </p:cNvSpPr>
          <p:nvPr/>
        </p:nvSpPr>
        <p:spPr bwMode="auto">
          <a:xfrm>
            <a:off x="6122984" y="3738264"/>
            <a:ext cx="2514600" cy="1200329"/>
          </a:xfrm>
          <a:prstGeom prst="rect">
            <a:avLst/>
          </a:prstGeom>
          <a:noFill/>
          <a:ln w="9525">
            <a:noFill/>
            <a:miter lim="800000"/>
            <a:headEnd/>
            <a:tailEnd/>
          </a:ln>
        </p:spPr>
        <p:txBody>
          <a:bodyPr>
            <a:prstTxWarp prst="textNoShape">
              <a:avLst/>
            </a:prstTxWarp>
            <a:spAutoFit/>
          </a:bodyPr>
          <a:lstStyle/>
          <a:p>
            <a:r>
              <a:rPr lang="en-US" sz="1800">
                <a:solidFill>
                  <a:schemeClr val="bg1"/>
                </a:solidFill>
                <a:latin typeface="Calibri" pitchFamily="-107" charset="0"/>
                <a:ea typeface="Calibri" pitchFamily="-107" charset="0"/>
                <a:cs typeface="Calibri" pitchFamily="-107" charset="0"/>
              </a:rPr>
              <a:t>develop a sensitivity to text, revise to address concerns about audience</a:t>
            </a:r>
          </a:p>
        </p:txBody>
      </p:sp>
      <p:sp>
        <p:nvSpPr>
          <p:cNvPr id="15" name="Title 14"/>
          <p:cNvSpPr>
            <a:spLocks noGrp="1"/>
          </p:cNvSpPr>
          <p:nvPr>
            <p:ph type="title"/>
          </p:nvPr>
        </p:nvSpPr>
        <p:spPr>
          <a:xfrm>
            <a:off x="590551" y="226219"/>
            <a:ext cx="7680614" cy="744389"/>
          </a:xfrm>
          <a:solidFill>
            <a:schemeClr val="accent1"/>
          </a:solidFill>
        </p:spPr>
        <p:txBody>
          <a:bodyPr>
            <a:noAutofit/>
          </a:bodyPr>
          <a:lstStyle/>
          <a:p>
            <a:pPr algn="ctr"/>
            <a:r>
              <a:rPr lang="en-US" sz="2800">
                <a:solidFill>
                  <a:schemeClr val="tx1"/>
                </a:solidFill>
              </a:rPr>
              <a:t>Inquiry informs each stage of the writing process</a:t>
            </a:r>
          </a:p>
        </p:txBody>
      </p:sp>
      <p:sp>
        <p:nvSpPr>
          <p:cNvPr id="16" name="Footer Placeholder 15"/>
          <p:cNvSpPr>
            <a:spLocks noGrp="1"/>
          </p:cNvSpPr>
          <p:nvPr>
            <p:ph type="ftr" sz="quarter" idx="11"/>
          </p:nvPr>
        </p:nvSpPr>
        <p:spPr/>
        <p:txBody>
          <a:bodyPr/>
          <a:lstStyle/>
          <a:p>
            <a:r>
              <a:rPr lang="en-US" smtClean="0"/>
              <a:t>Laura Terrill</a:t>
            </a:r>
            <a:endParaRPr lang="en-US"/>
          </a:p>
        </p:txBody>
      </p:sp>
      <p:sp>
        <p:nvSpPr>
          <p:cNvPr id="2" name="Slide Number Placeholder 1"/>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203356834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itle 2"/>
          <p:cNvSpPr>
            <a:spLocks noGrp="1"/>
          </p:cNvSpPr>
          <p:nvPr>
            <p:ph type="title"/>
          </p:nvPr>
        </p:nvSpPr>
        <p:spPr>
          <a:xfrm>
            <a:off x="590550" y="471055"/>
            <a:ext cx="8215746" cy="983672"/>
          </a:xfrm>
          <a:solidFill>
            <a:schemeClr val="accent1"/>
          </a:solidFill>
        </p:spPr>
        <p:txBody>
          <a:bodyPr>
            <a:normAutofit fontScale="90000"/>
          </a:bodyPr>
          <a:lstStyle/>
          <a:p>
            <a:pPr algn="ctr"/>
            <a:r>
              <a:rPr lang="en-US">
                <a:solidFill>
                  <a:schemeClr val="tx1"/>
                </a:solidFill>
                <a:ea typeface="ＭＳ Ｐゴシック" pitchFamily="-107" charset="-128"/>
                <a:cs typeface="ＭＳ Ｐゴシック" pitchFamily="-107" charset="-128"/>
              </a:rPr>
              <a:t>Fat Drafting – </a:t>
            </a:r>
            <a:r>
              <a:rPr lang="en-US" sz="3111">
                <a:solidFill>
                  <a:schemeClr val="tx1"/>
                </a:solidFill>
                <a:ea typeface="ＭＳ Ｐゴシック" pitchFamily="-107" charset="-128"/>
                <a:cs typeface="ＭＳ Ｐゴシック" pitchFamily="-107" charset="-128"/>
              </a:rPr>
              <a:t>Build up a text before revising it. </a:t>
            </a:r>
            <a:r>
              <a:rPr lang="en-US" sz="2400">
                <a:solidFill>
                  <a:schemeClr val="tx1"/>
                </a:solidFill>
                <a:ea typeface="ＭＳ Ｐゴシック" pitchFamily="-107" charset="-128"/>
                <a:cs typeface="ＭＳ Ｐゴシック" pitchFamily="-107" charset="-128"/>
              </a:rPr>
              <a:t/>
            </a:r>
            <a:br>
              <a:rPr lang="en-US" sz="2400">
                <a:solidFill>
                  <a:schemeClr val="tx1"/>
                </a:solidFill>
                <a:ea typeface="ＭＳ Ｐゴシック" pitchFamily="-107" charset="-128"/>
                <a:cs typeface="ＭＳ Ｐゴシック" pitchFamily="-107" charset="-128"/>
              </a:rPr>
            </a:br>
            <a:r>
              <a:rPr lang="en-US" sz="2000" i="1">
                <a:solidFill>
                  <a:schemeClr val="tx1"/>
                </a:solidFill>
                <a:ea typeface="ＭＳ Ｐゴシック" pitchFamily="-107" charset="-128"/>
                <a:cs typeface="ＭＳ Ｐゴシック" pitchFamily="-107" charset="-128"/>
              </a:rPr>
              <a:t>Acts of Revision: A Guide for Writers</a:t>
            </a:r>
            <a:r>
              <a:rPr lang="en-US" sz="2000">
                <a:solidFill>
                  <a:schemeClr val="tx1"/>
                </a:solidFill>
                <a:ea typeface="ＭＳ Ｐゴシック" pitchFamily="-107" charset="-128"/>
                <a:cs typeface="ＭＳ Ｐゴシック" pitchFamily="-107" charset="-128"/>
              </a:rPr>
              <a:t>, Wendy Bishop</a:t>
            </a:r>
          </a:p>
        </p:txBody>
      </p:sp>
      <p:sp>
        <p:nvSpPr>
          <p:cNvPr id="225283" name="Content Placeholder 3"/>
          <p:cNvSpPr>
            <a:spLocks noGrp="1"/>
          </p:cNvSpPr>
          <p:nvPr>
            <p:ph idx="4294967295"/>
          </p:nvPr>
        </p:nvSpPr>
        <p:spPr>
          <a:xfrm>
            <a:off x="616527" y="1818339"/>
            <a:ext cx="8229600" cy="4324350"/>
          </a:xfrm>
        </p:spPr>
        <p:txBody>
          <a:bodyPr/>
          <a:lstStyle/>
          <a:p>
            <a:r>
              <a:rPr lang="en-US" sz="2000">
                <a:latin typeface="Calibri" pitchFamily="-107" charset="0"/>
                <a:ea typeface="Calibri" pitchFamily="-107" charset="0"/>
                <a:cs typeface="Calibri" pitchFamily="-107" charset="0"/>
              </a:rPr>
              <a:t>Mark the “center of gravity sentence” from each paragraph, the sentence that seems “core, crucial, provacative, evocative, and so on”. List these sentences somewhere else and write more about each one. </a:t>
            </a:r>
          </a:p>
          <a:p>
            <a:r>
              <a:rPr lang="en-US" sz="2000">
                <a:latin typeface="Calibri" pitchFamily="-107" charset="0"/>
                <a:ea typeface="Calibri" pitchFamily="-107" charset="0"/>
                <a:cs typeface="Calibri" pitchFamily="-107" charset="0"/>
              </a:rPr>
              <a:t>Expand mindfully. Between each paragraph, write a new paragraph. If the writing is only one paragraph, add a sentence between each sentence. </a:t>
            </a:r>
          </a:p>
          <a:p>
            <a:r>
              <a:rPr lang="en-US" sz="2000">
                <a:latin typeface="Calibri" pitchFamily="-107" charset="0"/>
                <a:ea typeface="Calibri" pitchFamily="-107" charset="0"/>
                <a:cs typeface="Calibri" pitchFamily="-107" charset="0"/>
              </a:rPr>
              <a:t>Put subtitles in the text. Before and after each one add transitional sentences: summarize, forecast, expand, connect, contextualize.</a:t>
            </a:r>
          </a:p>
          <a:p>
            <a:r>
              <a:rPr lang="en-US" sz="2000">
                <a:latin typeface="Calibri" pitchFamily="-107" charset="0"/>
                <a:ea typeface="Calibri" pitchFamily="-107" charset="0"/>
                <a:cs typeface="Calibri" pitchFamily="-107" charset="0"/>
              </a:rPr>
              <a:t>Circle five important or thought provoking words in the text. Freewrite on each one. The same can be done with sentences or quotations. </a:t>
            </a:r>
          </a:p>
          <a:p>
            <a:r>
              <a:rPr lang="en-US" sz="2000">
                <a:latin typeface="Calibri" pitchFamily="-107" charset="0"/>
                <a:ea typeface="Calibri" pitchFamily="-107" charset="0"/>
                <a:cs typeface="Calibri" pitchFamily="-107" charset="0"/>
              </a:rPr>
              <a:t>Consider your draft as if it were a hypertext. With markers indicate where you would create a link—and then write the text of those imagined links. Consider how to insert this information into the text. </a:t>
            </a:r>
          </a:p>
        </p:txBody>
      </p:sp>
      <p:sp>
        <p:nvSpPr>
          <p:cNvPr id="225284" name="TextBox 3"/>
          <p:cNvSpPr txBox="1">
            <a:spLocks noChangeArrowheads="1"/>
          </p:cNvSpPr>
          <p:nvPr/>
        </p:nvSpPr>
        <p:spPr bwMode="auto">
          <a:xfrm>
            <a:off x="4724400" y="6291263"/>
            <a:ext cx="4403725" cy="338137"/>
          </a:xfrm>
          <a:prstGeom prst="rect">
            <a:avLst/>
          </a:prstGeom>
          <a:noFill/>
          <a:ln w="9525">
            <a:noFill/>
            <a:miter lim="800000"/>
            <a:headEnd/>
            <a:tailEnd/>
          </a:ln>
        </p:spPr>
        <p:txBody>
          <a:bodyPr wrap="none">
            <a:prstTxWarp prst="textNoShape">
              <a:avLst/>
            </a:prstTxWarp>
            <a:spAutoFit/>
          </a:bodyPr>
          <a:lstStyle/>
          <a:p>
            <a:r>
              <a:rPr lang="en-US" sz="1600"/>
              <a:t>adapted from </a:t>
            </a:r>
            <a:r>
              <a:rPr lang="en-US" sz="1600" i="1"/>
              <a:t>Strategic Writing</a:t>
            </a:r>
            <a:r>
              <a:rPr lang="en-US" sz="1600"/>
              <a:t>, Deborah Dean</a:t>
            </a:r>
          </a:p>
        </p:txBody>
      </p:sp>
      <p:sp>
        <p:nvSpPr>
          <p:cNvPr id="6" name="Footer Placeholder 5"/>
          <p:cNvSpPr>
            <a:spLocks noGrp="1"/>
          </p:cNvSpPr>
          <p:nvPr>
            <p:ph type="ftr" sz="quarter" idx="11"/>
          </p:nvPr>
        </p:nvSpPr>
        <p:spPr/>
        <p:txBody>
          <a:bodyPr/>
          <a:lstStyle/>
          <a:p>
            <a:r>
              <a:rPr lang="en-US"/>
              <a:t>Laura Terrill</a:t>
            </a:r>
          </a:p>
        </p:txBody>
      </p:sp>
      <p:sp>
        <p:nvSpPr>
          <p:cNvPr id="2" name="Slide Number Placeholder 1"/>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7870041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910666" cy="1139209"/>
          </a:xfrm>
          <a:solidFill>
            <a:schemeClr val="accent1"/>
          </a:solidFill>
        </p:spPr>
        <p:txBody>
          <a:bodyPr/>
          <a:lstStyle/>
          <a:p>
            <a:r>
              <a:rPr lang="en-US">
                <a:solidFill>
                  <a:schemeClr val="tx1"/>
                </a:solidFill>
              </a:rPr>
              <a:t>lterrillwoodward.wikispaces.com</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041" y="1825625"/>
            <a:ext cx="6375055" cy="4351338"/>
          </a:xfrm>
        </p:spPr>
      </p:pic>
    </p:spTree>
    <p:extLst>
      <p:ext uri="{BB962C8B-B14F-4D97-AF65-F5344CB8AC3E}">
        <p14:creationId xmlns:p14="http://schemas.microsoft.com/office/powerpoint/2010/main" val="20058053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086100" cy="1366692"/>
          </a:xfrm>
        </p:spPr>
        <p:txBody>
          <a:bodyPr>
            <a:normAutofit/>
          </a:bodyPr>
          <a:lstStyle/>
          <a:p>
            <a:r>
              <a:rPr lang="en-US"/>
              <a:t>Fat Drafting </a:t>
            </a:r>
            <a:br>
              <a:rPr lang="en-US"/>
            </a:br>
            <a:endParaRPr lang="en-US" sz="240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20</a:t>
            </a:fld>
            <a:endParaRPr lang="en-US" dirty="0"/>
          </a:p>
        </p:txBody>
      </p:sp>
      <p:sp>
        <p:nvSpPr>
          <p:cNvPr id="10" name="Rectangle 9"/>
          <p:cNvSpPr/>
          <p:nvPr/>
        </p:nvSpPr>
        <p:spPr>
          <a:xfrm>
            <a:off x="4047255" y="980651"/>
            <a:ext cx="4483677" cy="1101871"/>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rPr>
              <a:t>Rewrite using fewer sentences and more words.</a:t>
            </a:r>
          </a:p>
        </p:txBody>
      </p:sp>
      <p:sp>
        <p:nvSpPr>
          <p:cNvPr id="11" name="TextBox 10"/>
          <p:cNvSpPr txBox="1"/>
          <p:nvPr/>
        </p:nvSpPr>
        <p:spPr>
          <a:xfrm>
            <a:off x="4329764" y="2513409"/>
            <a:ext cx="3918661" cy="3108543"/>
          </a:xfrm>
          <a:prstGeom prst="rect">
            <a:avLst/>
          </a:prstGeom>
          <a:noFill/>
        </p:spPr>
        <p:txBody>
          <a:bodyPr wrap="square" rtlCol="0" anchor="ctr">
            <a:spAutoFit/>
          </a:bodyPr>
          <a:lstStyle/>
          <a:p>
            <a:r>
              <a:rPr lang="en-US" sz="2800" i="1">
                <a:ea typeface="Segoe Print" charset="0"/>
                <a:cs typeface="Segoe Print" charset="0"/>
              </a:rPr>
              <a:t>On Saturdays, I love to eat breakfast with friends at a local restaurant where I usually eat eggs and bacon and have a parfait made with fruit and yogurt. </a:t>
            </a:r>
          </a:p>
        </p:txBody>
      </p:sp>
      <p:sp>
        <p:nvSpPr>
          <p:cNvPr id="12" name="TextBox 11"/>
          <p:cNvSpPr txBox="1"/>
          <p:nvPr/>
        </p:nvSpPr>
        <p:spPr>
          <a:xfrm>
            <a:off x="348240" y="3070663"/>
            <a:ext cx="3646920" cy="1569660"/>
          </a:xfrm>
          <a:prstGeom prst="rect">
            <a:avLst/>
          </a:prstGeom>
          <a:solidFill>
            <a:schemeClr val="tx1"/>
          </a:solidFill>
        </p:spPr>
        <p:txBody>
          <a:bodyPr wrap="square" rtlCol="0">
            <a:spAutoFit/>
          </a:bodyPr>
          <a:lstStyle/>
          <a:p>
            <a:r>
              <a:rPr lang="en-US" sz="2400">
                <a:solidFill>
                  <a:schemeClr val="bg1"/>
                </a:solidFill>
              </a:rPr>
              <a:t>I like breakfast. I eat with friends. I go to a restaurant. I eat eggs and bacon. I eat fruit and yogurt. (22)</a:t>
            </a:r>
          </a:p>
        </p:txBody>
      </p:sp>
    </p:spTree>
    <p:extLst>
      <p:ext uri="{BB962C8B-B14F-4D97-AF65-F5344CB8AC3E}">
        <p14:creationId xmlns:p14="http://schemas.microsoft.com/office/powerpoint/2010/main" val="231079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3086100" cy="1366692"/>
          </a:xfrm>
        </p:spPr>
        <p:txBody>
          <a:bodyPr>
            <a:normAutofit/>
          </a:bodyPr>
          <a:lstStyle/>
          <a:p>
            <a:r>
              <a:rPr lang="en-US"/>
              <a:t>Fat Drafting </a:t>
            </a:r>
            <a:br>
              <a:rPr lang="en-US"/>
            </a:br>
            <a:endParaRPr lang="en-US" sz="240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21</a:t>
            </a:fld>
            <a:endParaRPr lang="en-US" dirty="0"/>
          </a:p>
        </p:txBody>
      </p:sp>
      <p:sp>
        <p:nvSpPr>
          <p:cNvPr id="10" name="Rectangle 9"/>
          <p:cNvSpPr/>
          <p:nvPr/>
        </p:nvSpPr>
        <p:spPr>
          <a:xfrm>
            <a:off x="4084605" y="365126"/>
            <a:ext cx="4740740" cy="390207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charset="0"/>
              <a:buChar char="•"/>
            </a:pPr>
            <a:r>
              <a:rPr lang="en-US" sz="2400">
                <a:solidFill>
                  <a:schemeClr val="bg1"/>
                </a:solidFill>
              </a:rPr>
              <a:t>Model asking questions to get more information. </a:t>
            </a:r>
          </a:p>
          <a:p>
            <a:pPr marL="342900" indent="-342900">
              <a:buFont typeface="Arial" charset="0"/>
              <a:buChar char="•"/>
            </a:pPr>
            <a:r>
              <a:rPr lang="en-US" sz="2400">
                <a:solidFill>
                  <a:schemeClr val="bg1"/>
                </a:solidFill>
              </a:rPr>
              <a:t>Write 2 or 3 questions. </a:t>
            </a:r>
          </a:p>
          <a:p>
            <a:pPr marL="342900" indent="-342900">
              <a:buFont typeface="Arial" charset="0"/>
              <a:buChar char="•"/>
            </a:pPr>
            <a:r>
              <a:rPr lang="en-US" sz="2400">
                <a:solidFill>
                  <a:schemeClr val="bg1"/>
                </a:solidFill>
              </a:rPr>
              <a:t>Have students work in pairs or small groups to rewrite answering the questions. </a:t>
            </a:r>
          </a:p>
          <a:p>
            <a:pPr marL="342900" indent="-342900">
              <a:buFont typeface="Arial" charset="0"/>
              <a:buChar char="•"/>
            </a:pPr>
            <a:r>
              <a:rPr lang="en-US" sz="2400">
                <a:solidFill>
                  <a:schemeClr val="bg1"/>
                </a:solidFill>
              </a:rPr>
              <a:t>When students understand the strategy, this can be used as a peer editing strategy after students write the first draft.  </a:t>
            </a:r>
          </a:p>
        </p:txBody>
      </p:sp>
      <p:sp>
        <p:nvSpPr>
          <p:cNvPr id="11" name="TextBox 10"/>
          <p:cNvSpPr txBox="1"/>
          <p:nvPr/>
        </p:nvSpPr>
        <p:spPr>
          <a:xfrm>
            <a:off x="4429725" y="4417359"/>
            <a:ext cx="4050500" cy="1938992"/>
          </a:xfrm>
          <a:prstGeom prst="rect">
            <a:avLst/>
          </a:prstGeom>
          <a:noFill/>
        </p:spPr>
        <p:txBody>
          <a:bodyPr wrap="square" rtlCol="0" anchor="ctr">
            <a:spAutoFit/>
          </a:bodyPr>
          <a:lstStyle/>
          <a:p>
            <a:r>
              <a:rPr lang="en-US" sz="2400" i="1"/>
              <a:t>What kind of restaurants does your family like? What do you usually order/avoid for the main course? What kind of chocolate desserts do you like? </a:t>
            </a:r>
          </a:p>
        </p:txBody>
      </p:sp>
      <p:sp>
        <p:nvSpPr>
          <p:cNvPr id="7" name="TextBox 6"/>
          <p:cNvSpPr txBox="1"/>
          <p:nvPr/>
        </p:nvSpPr>
        <p:spPr>
          <a:xfrm>
            <a:off x="294968" y="2020529"/>
            <a:ext cx="3592280" cy="3416320"/>
          </a:xfrm>
          <a:prstGeom prst="rect">
            <a:avLst/>
          </a:prstGeom>
          <a:solidFill>
            <a:schemeClr val="tx1"/>
          </a:solidFill>
        </p:spPr>
        <p:txBody>
          <a:bodyPr wrap="square" rtlCol="0">
            <a:spAutoFit/>
          </a:bodyPr>
          <a:lstStyle/>
          <a:p>
            <a:pPr lvl="0"/>
            <a:r>
              <a:rPr lang="en-US" sz="2400">
                <a:solidFill>
                  <a:sysClr val="windowText" lastClr="000000"/>
                </a:solidFill>
              </a:rPr>
              <a:t>On the weekend, I sometimes go to a restaurant with my family. We don’t like fast food. We prefer a good meal. We usually have salad, a main course and dessert. I really like salad, but I also love chocolate desserts. (41)</a:t>
            </a:r>
          </a:p>
        </p:txBody>
      </p:sp>
    </p:spTree>
    <p:extLst>
      <p:ext uri="{BB962C8B-B14F-4D97-AF65-F5344CB8AC3E}">
        <p14:creationId xmlns:p14="http://schemas.microsoft.com/office/powerpoint/2010/main" val="8925506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348" y="176981"/>
            <a:ext cx="8657304" cy="1277732"/>
          </a:xfrm>
        </p:spPr>
        <p:txBody>
          <a:bodyPr>
            <a:normAutofit/>
          </a:bodyPr>
          <a:lstStyle/>
          <a:p>
            <a:r>
              <a:rPr lang="en-US" sz="3600">
                <a:solidFill>
                  <a:schemeClr val="tx1"/>
                </a:solidFill>
              </a:rPr>
              <a:t>Students work independently to </a:t>
            </a:r>
            <a:r>
              <a:rPr lang="en-US" sz="3600" b="1">
                <a:solidFill>
                  <a:schemeClr val="accent6"/>
                </a:solidFill>
              </a:rPr>
              <a:t>REVISE</a:t>
            </a:r>
            <a:r>
              <a:rPr lang="en-US" sz="3600">
                <a:solidFill>
                  <a:schemeClr val="tx1"/>
                </a:solidFill>
              </a:rPr>
              <a:t> for: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26563528"/>
              </p:ext>
            </p:extLst>
          </p:nvPr>
        </p:nvGraphicFramePr>
        <p:xfrm>
          <a:off x="199104" y="1454713"/>
          <a:ext cx="8797412" cy="4585545"/>
        </p:xfrm>
        <a:graphic>
          <a:graphicData uri="http://schemas.openxmlformats.org/drawingml/2006/table">
            <a:tbl>
              <a:tblPr firstRow="1" bandRow="1">
                <a:tableStyleId>{5C22544A-7EE6-4342-B048-85BDC9FD1C3A}</a:tableStyleId>
              </a:tblPr>
              <a:tblGrid>
                <a:gridCol w="1319980"/>
                <a:gridCol w="1504335"/>
                <a:gridCol w="2079523"/>
                <a:gridCol w="3893574"/>
              </a:tblGrid>
              <a:tr h="531705">
                <a:tc>
                  <a:txBody>
                    <a:bodyPr/>
                    <a:lstStyle/>
                    <a:p>
                      <a:pPr algn="ctr"/>
                      <a:r>
                        <a:rPr lang="en-US" sz="2400"/>
                        <a:t>K - 2</a:t>
                      </a:r>
                    </a:p>
                  </a:txBody>
                  <a:tcPr/>
                </a:tc>
                <a:tc>
                  <a:txBody>
                    <a:bodyPr/>
                    <a:lstStyle/>
                    <a:p>
                      <a:pPr algn="ctr"/>
                      <a:r>
                        <a:rPr lang="en-US" sz="2400"/>
                        <a:t>3 - 5</a:t>
                      </a:r>
                    </a:p>
                  </a:txBody>
                  <a:tcPr/>
                </a:tc>
                <a:tc>
                  <a:txBody>
                    <a:bodyPr/>
                    <a:lstStyle/>
                    <a:p>
                      <a:pPr algn="ctr"/>
                      <a:r>
                        <a:rPr lang="en-US" sz="2400"/>
                        <a:t>6 - 8</a:t>
                      </a:r>
                    </a:p>
                  </a:txBody>
                  <a:tcPr/>
                </a:tc>
                <a:tc>
                  <a:txBody>
                    <a:bodyPr/>
                    <a:lstStyle/>
                    <a:p>
                      <a:pPr algn="ctr"/>
                      <a:r>
                        <a:rPr lang="en-US" sz="2400"/>
                        <a:t>9</a:t>
                      </a:r>
                      <a:r>
                        <a:rPr lang="en-US" sz="2400" baseline="0"/>
                        <a:t> - 12</a:t>
                      </a:r>
                      <a:endParaRPr lang="en-US" sz="2400"/>
                    </a:p>
                  </a:txBody>
                  <a:tcPr/>
                </a:tc>
              </a:tr>
              <a:tr h="431271">
                <a:tc>
                  <a:txBody>
                    <a:bodyPr/>
                    <a:lstStyle/>
                    <a:p>
                      <a:pPr marL="91440" marR="0" lvl="0" indent="-91440" algn="l" defTabSz="685800" rtl="0" eaLnBrk="1" fontAlgn="auto" latinLnBrk="0" hangingPunct="1">
                        <a:lnSpc>
                          <a:spcPct val="100000"/>
                        </a:lnSpc>
                        <a:spcBef>
                          <a:spcPts val="0"/>
                        </a:spcBef>
                        <a:spcAft>
                          <a:spcPts val="0"/>
                        </a:spcAft>
                        <a:buClrTx/>
                        <a:buSzTx/>
                        <a:buFont typeface="Arial" charset="0"/>
                        <a:buChar char="•"/>
                        <a:tabLst/>
                        <a:defRPr/>
                      </a:pPr>
                      <a:r>
                        <a:rPr lang="en-US" sz="2000" kern="1200">
                          <a:solidFill>
                            <a:schemeClr val="dk1"/>
                          </a:solidFill>
                          <a:effectLst/>
                          <a:latin typeface="+mn-lt"/>
                          <a:ea typeface="+mn-ea"/>
                          <a:cs typeface="+mn-cs"/>
                        </a:rPr>
                        <a:t>replacing one word with a better word</a:t>
                      </a:r>
                    </a:p>
                    <a:p>
                      <a:pPr marL="91440" indent="-91440">
                        <a:buFont typeface="Arial" charset="0"/>
                        <a:buChar char="•"/>
                      </a:pPr>
                      <a:endParaRPr lang="en-US" sz="2000"/>
                    </a:p>
                  </a:txBody>
                  <a:tcPr/>
                </a:tc>
                <a:tc>
                  <a:txBody>
                    <a:bodyPr/>
                    <a:lstStyle/>
                    <a:p>
                      <a:pPr marL="91440" lvl="0" indent="-91440">
                        <a:buFont typeface="Arial" charset="0"/>
                        <a:buChar char="•"/>
                      </a:pPr>
                      <a:r>
                        <a:rPr lang="en-US" sz="2000" kern="1200">
                          <a:solidFill>
                            <a:schemeClr val="dk1"/>
                          </a:solidFill>
                          <a:effectLst/>
                          <a:latin typeface="+mn-lt"/>
                          <a:ea typeface="+mn-ea"/>
                          <a:cs typeface="+mn-cs"/>
                        </a:rPr>
                        <a:t>descriptive adjectives</a:t>
                      </a:r>
                    </a:p>
                    <a:p>
                      <a:pPr marL="91440" lvl="0" indent="-91440">
                        <a:buFont typeface="Arial" charset="0"/>
                        <a:buChar char="•"/>
                      </a:pPr>
                      <a:r>
                        <a:rPr lang="en-US" sz="2000" kern="1200">
                          <a:solidFill>
                            <a:schemeClr val="dk1"/>
                          </a:solidFill>
                          <a:effectLst/>
                          <a:latin typeface="+mn-lt"/>
                          <a:ea typeface="+mn-ea"/>
                          <a:cs typeface="+mn-cs"/>
                        </a:rPr>
                        <a:t>variation in sentence length</a:t>
                      </a:r>
                    </a:p>
                    <a:p>
                      <a:pPr marL="91440" lvl="0" indent="-91440">
                        <a:buFont typeface="Arial" charset="0"/>
                        <a:buChar char="•"/>
                      </a:pPr>
                      <a:r>
                        <a:rPr lang="en-US" sz="2000" kern="1200">
                          <a:solidFill>
                            <a:schemeClr val="dk1"/>
                          </a:solidFill>
                          <a:effectLst/>
                          <a:latin typeface="+mn-lt"/>
                          <a:ea typeface="+mn-ea"/>
                          <a:cs typeface="+mn-cs"/>
                        </a:rPr>
                        <a:t>paragraph formation</a:t>
                      </a:r>
                    </a:p>
                    <a:p>
                      <a:pPr marL="91440" lvl="0" indent="-91440">
                        <a:buFont typeface="Arial" charset="0"/>
                        <a:buChar char="•"/>
                      </a:pPr>
                      <a:r>
                        <a:rPr lang="en-US" sz="2000" kern="1200">
                          <a:solidFill>
                            <a:schemeClr val="dk1"/>
                          </a:solidFill>
                          <a:effectLst/>
                          <a:latin typeface="+mn-lt"/>
                          <a:ea typeface="+mn-ea"/>
                          <a:cs typeface="+mn-cs"/>
                        </a:rPr>
                        <a:t>engaging openings</a:t>
                      </a:r>
                    </a:p>
                    <a:p>
                      <a:pPr marL="91440" indent="-91440">
                        <a:buFont typeface="Arial" charset="0"/>
                        <a:buChar char="•"/>
                      </a:pPr>
                      <a:endParaRPr lang="en-US" sz="2000"/>
                    </a:p>
                  </a:txBody>
                  <a:tcPr/>
                </a:tc>
                <a:tc>
                  <a:txBody>
                    <a:bodyPr/>
                    <a:lstStyle/>
                    <a:p>
                      <a:pPr marL="91440" lvl="0" indent="-91440">
                        <a:buFont typeface="Arial" charset="0"/>
                        <a:buChar char="•"/>
                      </a:pPr>
                      <a:r>
                        <a:rPr lang="en-US" sz="2000" kern="1200">
                          <a:solidFill>
                            <a:schemeClr val="dk1"/>
                          </a:solidFill>
                          <a:effectLst/>
                          <a:latin typeface="+mn-lt"/>
                          <a:ea typeface="+mn-ea"/>
                          <a:cs typeface="+mn-cs"/>
                        </a:rPr>
                        <a:t>precise and rich vocabulary, with a focus on including adjectives and adverbs, more engaging action verbs, and more precise nouns</a:t>
                      </a:r>
                    </a:p>
                    <a:p>
                      <a:pPr marL="91440" lvl="0" indent="-91440">
                        <a:buFont typeface="Arial" charset="0"/>
                        <a:buChar char="•"/>
                      </a:pPr>
                      <a:r>
                        <a:rPr lang="en-US" sz="2000" kern="1200">
                          <a:solidFill>
                            <a:schemeClr val="dk1"/>
                          </a:solidFill>
                          <a:effectLst/>
                          <a:latin typeface="+mn-lt"/>
                          <a:ea typeface="+mn-ea"/>
                          <a:cs typeface="+mn-cs"/>
                        </a:rPr>
                        <a:t>sentence variety</a:t>
                      </a:r>
                    </a:p>
                    <a:p>
                      <a:pPr marL="91440" lvl="0" indent="-91440">
                        <a:buFont typeface="Arial" charset="0"/>
                        <a:buChar char="•"/>
                      </a:pPr>
                      <a:r>
                        <a:rPr lang="en-US" sz="2000" kern="1200">
                          <a:solidFill>
                            <a:schemeClr val="dk1"/>
                          </a:solidFill>
                          <a:effectLst/>
                          <a:latin typeface="+mn-lt"/>
                          <a:ea typeface="+mn-ea"/>
                          <a:cs typeface="+mn-cs"/>
                        </a:rPr>
                        <a:t>paragraph formation</a:t>
                      </a:r>
                    </a:p>
                    <a:p>
                      <a:pPr marL="91440" lvl="0" indent="-91440">
                        <a:buFont typeface="Arial" charset="0"/>
                        <a:buChar char="•"/>
                      </a:pPr>
                      <a:endParaRPr lang="en-US" sz="2000" kern="1200">
                        <a:solidFill>
                          <a:schemeClr val="dk1"/>
                        </a:solidFill>
                        <a:effectLst/>
                        <a:latin typeface="+mn-lt"/>
                        <a:ea typeface="+mn-ea"/>
                        <a:cs typeface="+mn-cs"/>
                      </a:endParaRPr>
                    </a:p>
                  </a:txBody>
                  <a:tcPr/>
                </a:tc>
                <a:tc>
                  <a:txBody>
                    <a:bodyPr/>
                    <a:lstStyle/>
                    <a:p>
                      <a:pPr marL="91440" lvl="0" indent="-91440">
                        <a:buFont typeface="Arial" charset="0"/>
                        <a:buChar char="•"/>
                      </a:pPr>
                      <a:r>
                        <a:rPr lang="en-US" sz="2000" kern="1200">
                          <a:solidFill>
                            <a:schemeClr val="dk1"/>
                          </a:solidFill>
                          <a:effectLst/>
                          <a:latin typeface="+mn-lt"/>
                          <a:ea typeface="+mn-ea"/>
                          <a:cs typeface="+mn-cs"/>
                        </a:rPr>
                        <a:t>precise and rich vocabulary, with a focus on including adjectives and adverbs, more engaging action verbs, and more precise nouns</a:t>
                      </a:r>
                    </a:p>
                    <a:p>
                      <a:pPr marL="91440" lvl="0" indent="-91440">
                        <a:buFont typeface="Arial" charset="0"/>
                        <a:buChar char="•"/>
                      </a:pPr>
                      <a:r>
                        <a:rPr lang="en-US" sz="2000" kern="1200">
                          <a:solidFill>
                            <a:schemeClr val="dk1"/>
                          </a:solidFill>
                          <a:effectLst/>
                          <a:latin typeface="+mn-lt"/>
                          <a:ea typeface="+mn-ea"/>
                          <a:cs typeface="+mn-cs"/>
                        </a:rPr>
                        <a:t>sentence variety</a:t>
                      </a:r>
                    </a:p>
                    <a:p>
                      <a:pPr marL="91440" lvl="0" indent="-91440">
                        <a:buFont typeface="Arial" charset="0"/>
                        <a:buChar char="•"/>
                      </a:pPr>
                      <a:r>
                        <a:rPr lang="en-US" sz="2000" kern="1200">
                          <a:solidFill>
                            <a:schemeClr val="dk1"/>
                          </a:solidFill>
                          <a:effectLst/>
                          <a:latin typeface="+mn-lt"/>
                          <a:ea typeface="+mn-ea"/>
                          <a:cs typeface="+mn-cs"/>
                        </a:rPr>
                        <a:t>paragraph formation</a:t>
                      </a:r>
                    </a:p>
                    <a:p>
                      <a:pPr marL="91440" lvl="0" indent="-91440">
                        <a:buFont typeface="Arial" charset="0"/>
                        <a:buChar char="•"/>
                      </a:pPr>
                      <a:r>
                        <a:rPr lang="en-US" sz="2000" kern="1200">
                          <a:solidFill>
                            <a:schemeClr val="dk1"/>
                          </a:solidFill>
                          <a:effectLst/>
                          <a:latin typeface="+mn-lt"/>
                          <a:ea typeface="+mn-ea"/>
                          <a:cs typeface="+mn-cs"/>
                        </a:rPr>
                        <a:t>smooth transitions</a:t>
                      </a:r>
                    </a:p>
                    <a:p>
                      <a:pPr marL="91440" lvl="0" indent="-91440">
                        <a:buFont typeface="Arial" charset="0"/>
                        <a:buChar char="•"/>
                      </a:pPr>
                      <a:r>
                        <a:rPr lang="en-US" sz="2000" kern="1200">
                          <a:solidFill>
                            <a:schemeClr val="dk1"/>
                          </a:solidFill>
                          <a:effectLst/>
                          <a:latin typeface="+mn-lt"/>
                          <a:ea typeface="+mn-ea"/>
                          <a:cs typeface="+mn-cs"/>
                        </a:rPr>
                        <a:t>expansive openings</a:t>
                      </a:r>
                    </a:p>
                    <a:p>
                      <a:pPr marL="91440" lvl="0" indent="-91440">
                        <a:buFont typeface="Arial" charset="0"/>
                        <a:buChar char="•"/>
                      </a:pPr>
                      <a:r>
                        <a:rPr lang="en-US" sz="2000" kern="1200">
                          <a:solidFill>
                            <a:schemeClr val="dk1"/>
                          </a:solidFill>
                          <a:effectLst/>
                          <a:latin typeface="+mn-lt"/>
                          <a:ea typeface="+mn-ea"/>
                          <a:cs typeface="+mn-cs"/>
                        </a:rPr>
                        <a:t>including concessions in arguments</a:t>
                      </a:r>
                    </a:p>
                    <a:p>
                      <a:pPr marL="91440" lvl="0" indent="-91440">
                        <a:buFont typeface="Arial" charset="0"/>
                        <a:buChar char="•"/>
                      </a:pPr>
                      <a:r>
                        <a:rPr lang="en-US" sz="2000" kern="1200">
                          <a:solidFill>
                            <a:schemeClr val="dk1"/>
                          </a:solidFill>
                          <a:effectLst/>
                          <a:latin typeface="+mn-lt"/>
                          <a:ea typeface="+mn-ea"/>
                          <a:cs typeface="+mn-cs"/>
                        </a:rPr>
                        <a:t>appropriate voice</a:t>
                      </a:r>
                    </a:p>
                    <a:p>
                      <a:pPr marL="91440" lvl="0" indent="-91440">
                        <a:buFont typeface="Arial" charset="0"/>
                        <a:buChar char="•"/>
                      </a:pPr>
                      <a:r>
                        <a:rPr lang="en-US" sz="2000" kern="1200">
                          <a:solidFill>
                            <a:schemeClr val="dk1"/>
                          </a:solidFill>
                          <a:effectLst/>
                          <a:latin typeface="+mn-lt"/>
                          <a:ea typeface="+mn-ea"/>
                          <a:cs typeface="+mn-cs"/>
                        </a:rPr>
                        <a:t>expanded range in genre choices</a:t>
                      </a:r>
                    </a:p>
                  </a:txBody>
                  <a:tcPr/>
                </a:tc>
              </a:tr>
            </a:tbl>
          </a:graphicData>
        </a:graphic>
      </p:graphicFrame>
      <p:sp>
        <p:nvSpPr>
          <p:cNvPr id="5" name="TextBox 4"/>
          <p:cNvSpPr txBox="1"/>
          <p:nvPr/>
        </p:nvSpPr>
        <p:spPr>
          <a:xfrm rot="10800000" flipV="1">
            <a:off x="243348" y="6218597"/>
            <a:ext cx="8657304" cy="923330"/>
          </a:xfrm>
          <a:prstGeom prst="rect">
            <a:avLst/>
          </a:prstGeom>
          <a:noFill/>
        </p:spPr>
        <p:txBody>
          <a:bodyPr wrap="square" rtlCol="0">
            <a:spAutoFit/>
          </a:bodyPr>
          <a:lstStyle/>
          <a:p>
            <a:pPr algn="r"/>
            <a:r>
              <a:rPr lang="en-US" b="1"/>
              <a:t>A Proposal for a Consistent Editing and Revision Policy in Classical Writing and Media Making by Heidi Hayes Jacobs p. 80 – </a:t>
            </a:r>
            <a:r>
              <a:rPr lang="en-US" b="1" i="1"/>
              <a:t>Active Literacy Across the Curriculum</a:t>
            </a:r>
            <a:endParaRPr lang="en-US"/>
          </a:p>
          <a:p>
            <a:pPr algn="r"/>
            <a:endParaRPr lang="en-US"/>
          </a:p>
        </p:txBody>
      </p:sp>
    </p:spTree>
    <p:extLst>
      <p:ext uri="{BB962C8B-B14F-4D97-AF65-F5344CB8AC3E}">
        <p14:creationId xmlns:p14="http://schemas.microsoft.com/office/powerpoint/2010/main" val="5828780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9300"/>
            <a:ext cx="9144000" cy="5351013"/>
          </a:xfrm>
          <a:prstGeom prst="rect">
            <a:avLst/>
          </a:prstGeom>
        </p:spPr>
      </p:pic>
      <p:sp>
        <p:nvSpPr>
          <p:cNvPr id="3" name="TextBox 2"/>
          <p:cNvSpPr txBox="1"/>
          <p:nvPr/>
        </p:nvSpPr>
        <p:spPr>
          <a:xfrm>
            <a:off x="6862618" y="877455"/>
            <a:ext cx="604653" cy="369332"/>
          </a:xfrm>
          <a:prstGeom prst="rect">
            <a:avLst/>
          </a:prstGeom>
          <a:noFill/>
        </p:spPr>
        <p:txBody>
          <a:bodyPr wrap="none" rtlCol="0">
            <a:spAutoFit/>
          </a:bodyPr>
          <a:lstStyle/>
          <a:p>
            <a:r>
              <a:rPr lang="en-US">
                <a:solidFill>
                  <a:schemeClr val="bg1"/>
                </a:solidFill>
              </a:rPr>
              <a:t>K - 5</a:t>
            </a:r>
          </a:p>
        </p:txBody>
      </p:sp>
    </p:spTree>
    <p:extLst>
      <p:ext uri="{BB962C8B-B14F-4D97-AF65-F5344CB8AC3E}">
        <p14:creationId xmlns:p14="http://schemas.microsoft.com/office/powerpoint/2010/main" val="250095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2300"/>
            <a:ext cx="9144000" cy="5598809"/>
          </a:xfrm>
          <a:prstGeom prst="rect">
            <a:avLst/>
          </a:prstGeom>
        </p:spPr>
      </p:pic>
      <p:sp>
        <p:nvSpPr>
          <p:cNvPr id="3" name="TextBox 2"/>
          <p:cNvSpPr txBox="1"/>
          <p:nvPr/>
        </p:nvSpPr>
        <p:spPr>
          <a:xfrm>
            <a:off x="6871855" y="766618"/>
            <a:ext cx="745717" cy="369332"/>
          </a:xfrm>
          <a:prstGeom prst="rect">
            <a:avLst/>
          </a:prstGeom>
          <a:noFill/>
        </p:spPr>
        <p:txBody>
          <a:bodyPr wrap="none" rtlCol="0">
            <a:spAutoFit/>
          </a:bodyPr>
          <a:lstStyle/>
          <a:p>
            <a:r>
              <a:rPr lang="en-US">
                <a:solidFill>
                  <a:schemeClr val="bg1"/>
                </a:solidFill>
              </a:rPr>
              <a:t>6 - 12 </a:t>
            </a:r>
          </a:p>
        </p:txBody>
      </p:sp>
    </p:spTree>
    <p:extLst>
      <p:ext uri="{BB962C8B-B14F-4D97-AF65-F5344CB8AC3E}">
        <p14:creationId xmlns:p14="http://schemas.microsoft.com/office/powerpoint/2010/main" val="19680853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
            <a:ext cx="9144000" cy="5700156"/>
          </a:xfrm>
          <a:prstGeom prst="rect">
            <a:avLst/>
          </a:prstGeom>
        </p:spPr>
      </p:pic>
      <p:sp>
        <p:nvSpPr>
          <p:cNvPr id="3" name="TextBox 2"/>
          <p:cNvSpPr txBox="1"/>
          <p:nvPr/>
        </p:nvSpPr>
        <p:spPr>
          <a:xfrm>
            <a:off x="8423564" y="720436"/>
            <a:ext cx="604653" cy="369332"/>
          </a:xfrm>
          <a:prstGeom prst="rect">
            <a:avLst/>
          </a:prstGeom>
          <a:noFill/>
        </p:spPr>
        <p:txBody>
          <a:bodyPr wrap="none" rtlCol="0">
            <a:spAutoFit/>
          </a:bodyPr>
          <a:lstStyle/>
          <a:p>
            <a:r>
              <a:rPr lang="en-US">
                <a:solidFill>
                  <a:schemeClr val="bg1"/>
                </a:solidFill>
              </a:rPr>
              <a:t>K - 5</a:t>
            </a:r>
          </a:p>
        </p:txBody>
      </p:sp>
    </p:spTree>
    <p:extLst>
      <p:ext uri="{BB962C8B-B14F-4D97-AF65-F5344CB8AC3E}">
        <p14:creationId xmlns:p14="http://schemas.microsoft.com/office/powerpoint/2010/main" val="7214871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22300"/>
            <a:ext cx="9144000" cy="5602310"/>
          </a:xfrm>
          <a:prstGeom prst="rect">
            <a:avLst/>
          </a:prstGeom>
        </p:spPr>
      </p:pic>
      <p:sp>
        <p:nvSpPr>
          <p:cNvPr id="3" name="TextBox 2"/>
          <p:cNvSpPr txBox="1"/>
          <p:nvPr/>
        </p:nvSpPr>
        <p:spPr>
          <a:xfrm>
            <a:off x="8442036" y="794327"/>
            <a:ext cx="699230" cy="369332"/>
          </a:xfrm>
          <a:prstGeom prst="rect">
            <a:avLst/>
          </a:prstGeom>
          <a:noFill/>
        </p:spPr>
        <p:txBody>
          <a:bodyPr wrap="none" rtlCol="0">
            <a:spAutoFit/>
          </a:bodyPr>
          <a:lstStyle/>
          <a:p>
            <a:r>
              <a:rPr lang="en-US">
                <a:solidFill>
                  <a:schemeClr val="bg1"/>
                </a:solidFill>
              </a:rPr>
              <a:t>6 - 12</a:t>
            </a:r>
          </a:p>
        </p:txBody>
      </p:sp>
    </p:spTree>
    <p:extLst>
      <p:ext uri="{BB962C8B-B14F-4D97-AF65-F5344CB8AC3E}">
        <p14:creationId xmlns:p14="http://schemas.microsoft.com/office/powerpoint/2010/main" val="9887933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4322619" y="1066800"/>
            <a:ext cx="3703782" cy="769441"/>
          </a:xfrm>
          <a:prstGeom prst="rect">
            <a:avLst/>
          </a:prstGeom>
          <a:solidFill>
            <a:schemeClr val="accent1"/>
          </a:solidFill>
          <a:ln w="9525">
            <a:noFill/>
            <a:miter lim="800000"/>
            <a:headEnd/>
            <a:tailEnd/>
          </a:ln>
        </p:spPr>
        <p:txBody>
          <a:bodyPr wrap="square">
            <a:prstTxWarp prst="textNoShape">
              <a:avLst/>
            </a:prstTxWarp>
            <a:spAutoFit/>
          </a:bodyPr>
          <a:lstStyle/>
          <a:p>
            <a:pPr algn="ctr"/>
            <a:r>
              <a:rPr lang="en-US" sz="4400" i="1"/>
              <a:t>Conventions</a:t>
            </a:r>
            <a:endParaRPr lang="en-US" sz="3600"/>
          </a:p>
        </p:txBody>
      </p:sp>
      <p:sp>
        <p:nvSpPr>
          <p:cNvPr id="157699" name="Text Box 3"/>
          <p:cNvSpPr txBox="1">
            <a:spLocks noChangeArrowheads="1"/>
          </p:cNvSpPr>
          <p:nvPr/>
        </p:nvSpPr>
        <p:spPr bwMode="auto">
          <a:xfrm>
            <a:off x="6477000" y="6184900"/>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157700" name="Text Box 4"/>
          <p:cNvSpPr txBox="1">
            <a:spLocks noChangeArrowheads="1"/>
          </p:cNvSpPr>
          <p:nvPr/>
        </p:nvSpPr>
        <p:spPr bwMode="auto">
          <a:xfrm>
            <a:off x="563564" y="3195874"/>
            <a:ext cx="8137092" cy="3416320"/>
          </a:xfrm>
          <a:prstGeom prst="rect">
            <a:avLst/>
          </a:prstGeom>
          <a:noFill/>
          <a:ln w="9525">
            <a:noFill/>
            <a:miter lim="800000"/>
            <a:headEnd/>
            <a:tailEnd/>
          </a:ln>
        </p:spPr>
        <p:txBody>
          <a:bodyPr wrap="square">
            <a:prstTxWarp prst="textNoShape">
              <a:avLst/>
            </a:prstTxWarp>
            <a:spAutoFit/>
          </a:bodyPr>
          <a:lstStyle/>
          <a:p>
            <a:r>
              <a:rPr lang="en-US" sz="2800" i="1">
                <a:solidFill>
                  <a:schemeClr val="tx1">
                    <a:lumMod val="95000"/>
                  </a:schemeClr>
                </a:solidFill>
              </a:rPr>
              <a:t>“Students in classes where conventions are valued over everything else get a distorted view of writing… Effective writing classrooms are places where there is a balance between creating interesting, informative, imaginative texts, and editing those texts for conventions.”</a:t>
            </a:r>
          </a:p>
          <a:p>
            <a:pPr algn="r"/>
            <a:r>
              <a:rPr lang="en-US" sz="2400" i="1"/>
              <a:t>6+1 Traits of Writing </a:t>
            </a:r>
          </a:p>
          <a:p>
            <a:pPr algn="r"/>
            <a:r>
              <a:rPr lang="en-US" sz="2400" i="1"/>
              <a:t>Ruth Culham</a:t>
            </a:r>
            <a:endParaRPr lang="en-US" sz="2800" i="1">
              <a:solidFill>
                <a:schemeClr val="tx1">
                  <a:lumMod val="95000"/>
                </a:schemeClr>
              </a:solidFill>
            </a:endParaRPr>
          </a:p>
        </p:txBody>
      </p:sp>
      <p:pic>
        <p:nvPicPr>
          <p:cNvPr id="157701" name="Picture 5" descr="grammar-sic"/>
          <p:cNvPicPr>
            <a:picLocks noChangeAspect="1" noChangeArrowheads="1"/>
          </p:cNvPicPr>
          <p:nvPr/>
        </p:nvPicPr>
        <p:blipFill>
          <a:blip r:embed="rId3"/>
          <a:srcRect/>
          <a:stretch>
            <a:fillRect/>
          </a:stretch>
        </p:blipFill>
        <p:spPr bwMode="auto">
          <a:xfrm>
            <a:off x="563564" y="500064"/>
            <a:ext cx="2512145" cy="2595605"/>
          </a:xfrm>
          <a:prstGeom prst="rect">
            <a:avLst/>
          </a:prstGeom>
          <a:noFill/>
          <a:ln w="9525">
            <a:noFill/>
            <a:miter lim="800000"/>
            <a:headEnd/>
            <a:tailEnd/>
          </a:ln>
        </p:spPr>
      </p:pic>
      <p:sp>
        <p:nvSpPr>
          <p:cNvPr id="157702"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a:bodyPr>
          <a:lstStyle/>
          <a:p>
            <a:fld id="{82219873-79EF-C14B-B9BD-9696DA1AA3E9}" type="slidenum">
              <a:rPr lang="en-US">
                <a:latin typeface="Arial" pitchFamily="-103" charset="0"/>
                <a:ea typeface="ＭＳ Ｐゴシック" pitchFamily="-103" charset="-128"/>
                <a:cs typeface="ＭＳ Ｐゴシック" pitchFamily="-103" charset="-128"/>
              </a:rPr>
              <a:pPr/>
              <a:t>27</a:t>
            </a:fld>
            <a:endParaRPr lang="en-US">
              <a:latin typeface="Arial" pitchFamily="-103" charset="0"/>
              <a:ea typeface="ＭＳ Ｐゴシック" pitchFamily="-103" charset="-128"/>
              <a:cs typeface="ＭＳ Ｐゴシック" pitchFamily="-103" charset="-128"/>
            </a:endParaRPr>
          </a:p>
        </p:txBody>
      </p:sp>
      <p:sp>
        <p:nvSpPr>
          <p:cNvPr id="7" name="Footer Placeholder 6"/>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4657890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1"/>
          <p:cNvSpPr>
            <a:spLocks noGrp="1"/>
          </p:cNvSpPr>
          <p:nvPr>
            <p:ph type="title"/>
          </p:nvPr>
        </p:nvSpPr>
        <p:spPr>
          <a:xfrm>
            <a:off x="533400" y="171868"/>
            <a:ext cx="8229600" cy="1066800"/>
          </a:xfrm>
        </p:spPr>
        <p:txBody>
          <a:bodyPr/>
          <a:lstStyle/>
          <a:p>
            <a:pPr algn="ctr" eaLnBrk="1" hangingPunct="1"/>
            <a:r>
              <a:rPr lang="en-US">
                <a:ea typeface="ＭＳ Ｐゴシック" pitchFamily="-103" charset="-128"/>
                <a:cs typeface="ＭＳ Ｐゴシック" pitchFamily="-103" charset="-128"/>
              </a:rPr>
              <a:t>Conventions</a:t>
            </a:r>
          </a:p>
        </p:txBody>
      </p:sp>
      <p:sp>
        <p:nvSpPr>
          <p:cNvPr id="10" name="TextBox 9"/>
          <p:cNvSpPr txBox="1">
            <a:spLocks noChangeArrowheads="1"/>
          </p:cNvSpPr>
          <p:nvPr/>
        </p:nvSpPr>
        <p:spPr bwMode="auto">
          <a:xfrm>
            <a:off x="1551709" y="4551597"/>
            <a:ext cx="6677891" cy="1938992"/>
          </a:xfrm>
          <a:prstGeom prst="rect">
            <a:avLst/>
          </a:prstGeom>
          <a:noFill/>
          <a:ln w="9525">
            <a:noFill/>
            <a:miter lim="800000"/>
            <a:headEnd/>
            <a:tailEnd/>
          </a:ln>
        </p:spPr>
        <p:txBody>
          <a:bodyPr wrap="square">
            <a:prstTxWarp prst="textNoShape">
              <a:avLst/>
            </a:prstTxWarp>
            <a:spAutoFit/>
          </a:bodyPr>
          <a:lstStyle/>
          <a:p>
            <a:pPr algn="ctr"/>
            <a:r>
              <a:rPr lang="en-US" sz="2400"/>
              <a:t>“It has now become conventional wisdom…… that the best way to teach conventions is by example, using texts students create.”</a:t>
            </a:r>
          </a:p>
          <a:p>
            <a:pPr algn="r"/>
            <a:r>
              <a:rPr lang="en-US" sz="2400" i="1"/>
              <a:t>6+1 Traits of Writing </a:t>
            </a:r>
          </a:p>
          <a:p>
            <a:pPr algn="r"/>
            <a:r>
              <a:rPr lang="en-US" sz="2400" i="1"/>
              <a:t>Ruth Culham</a:t>
            </a:r>
          </a:p>
        </p:txBody>
      </p:sp>
      <p:graphicFrame>
        <p:nvGraphicFramePr>
          <p:cNvPr id="15" name="Table 14"/>
          <p:cNvGraphicFramePr>
            <a:graphicFrameLocks noGrp="1"/>
          </p:cNvGraphicFramePr>
          <p:nvPr/>
        </p:nvGraphicFramePr>
        <p:xfrm>
          <a:off x="533400" y="1600200"/>
          <a:ext cx="8229600" cy="2743200"/>
        </p:xfrm>
        <a:graphic>
          <a:graphicData uri="http://schemas.openxmlformats.org/drawingml/2006/table">
            <a:tbl>
              <a:tblPr firstRow="1" bandRow="1">
                <a:tableStyleId>{69CF1AB2-1976-4502-BF36-3FF5EA218861}</a:tableStyleId>
              </a:tblPr>
              <a:tblGrid>
                <a:gridCol w="3124200"/>
                <a:gridCol w="1905000"/>
                <a:gridCol w="32004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Correct use of all conventions</a:t>
                      </a:r>
                    </a:p>
                  </a:txBody>
                  <a:tcPr anchor="ctr"/>
                </a:tc>
                <a:tc>
                  <a:txBody>
                    <a:bodyPr/>
                    <a:lstStyle/>
                    <a:p>
                      <a:pPr algn="l"/>
                      <a:endParaRPr lang="en-US" sz="24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u="none" strike="noStrike" kern="1200" cap="none" spc="0" normalizeH="0" baseline="0" noProof="0">
                          <a:ln>
                            <a:noFill/>
                          </a:ln>
                          <a:effectLst/>
                          <a:uLnTx/>
                          <a:uFillTx/>
                        </a:rPr>
                        <a:t>Risk-taking</a:t>
                      </a:r>
                    </a:p>
                  </a:txBody>
                  <a:tcPr anchor="ctr"/>
                </a:tc>
              </a:tr>
              <a:tr h="383540">
                <a:tc>
                  <a:txBody>
                    <a:bodyPr/>
                    <a:lstStyle/>
                    <a:p>
                      <a:pPr algn="l">
                        <a:buClr>
                          <a:schemeClr val="accent6"/>
                        </a:buClr>
                      </a:pPr>
                      <a:endParaRPr lang="en-US" sz="2400" b="0"/>
                    </a:p>
                    <a:p>
                      <a:pPr lvl="0" algn="l">
                        <a:buClr>
                          <a:schemeClr val="accent6"/>
                        </a:buClr>
                      </a:pPr>
                      <a:r>
                        <a:rPr lang="en-US" sz="2400" b="0"/>
                        <a:t>Writing errors are bad, they are indicators of failure</a:t>
                      </a:r>
                    </a:p>
                    <a:p>
                      <a:pPr algn="l"/>
                      <a:endParaRPr lang="en-US" sz="2400" b="0"/>
                    </a:p>
                  </a:txBody>
                  <a:tcPr anchor="ctr"/>
                </a:tc>
                <a:tc>
                  <a:txBody>
                    <a:bodyPr/>
                    <a:lstStyle/>
                    <a:p>
                      <a:pPr algn="l"/>
                      <a:endParaRPr lang="en-US" sz="2400" b="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Writing errors are good, they are opportunities for instruction</a:t>
                      </a:r>
                    </a:p>
                  </a:txBody>
                  <a:tcPr anchor="ctr"/>
                </a:tc>
              </a:tr>
            </a:tbl>
          </a:graphicData>
        </a:graphic>
      </p:graphicFrame>
      <p:sp>
        <p:nvSpPr>
          <p:cNvPr id="13" name="Right Arrow 12"/>
          <p:cNvSpPr/>
          <p:nvPr/>
        </p:nvSpPr>
        <p:spPr>
          <a:xfrm>
            <a:off x="4267200" y="19812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ight Arrow 18"/>
          <p:cNvSpPr/>
          <p:nvPr/>
        </p:nvSpPr>
        <p:spPr>
          <a:xfrm>
            <a:off x="4267200" y="32004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lide Number Placeholder 8"/>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28</a:t>
            </a:fld>
            <a:endParaRPr lang="en-US"/>
          </a:p>
        </p:txBody>
      </p:sp>
      <p:sp>
        <p:nvSpPr>
          <p:cNvPr id="11" name="Footer Placeholder 10"/>
          <p:cNvSpPr>
            <a:spLocks noGrp="1"/>
          </p:cNvSpPr>
          <p:nvPr>
            <p:ph type="ftr" sz="quarter" idx="4294967295"/>
          </p:nvPr>
        </p:nvSpPr>
        <p:spPr>
          <a:xfrm>
            <a:off x="0" y="6430962"/>
            <a:ext cx="5421083" cy="365125"/>
          </a:xfrm>
          <a:prstGeom prst="rect">
            <a:avLst/>
          </a:prstGeom>
        </p:spPr>
        <p:txBody>
          <a:bodyPr/>
          <a:lstStyle/>
          <a:p>
            <a:r>
              <a:rPr lang="en-US"/>
              <a:t>Laura Terrill</a:t>
            </a:r>
          </a:p>
        </p:txBody>
      </p:sp>
    </p:spTree>
    <p:extLst>
      <p:ext uri="{BB962C8B-B14F-4D97-AF65-F5344CB8AC3E}">
        <p14:creationId xmlns:p14="http://schemas.microsoft.com/office/powerpoint/2010/main" val="98256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986" y="162230"/>
            <a:ext cx="8087647" cy="1292483"/>
          </a:xfrm>
        </p:spPr>
        <p:txBody>
          <a:bodyPr>
            <a:normAutofit/>
          </a:bodyPr>
          <a:lstStyle/>
          <a:p>
            <a:r>
              <a:rPr lang="en-US" sz="3600">
                <a:solidFill>
                  <a:schemeClr val="tx1"/>
                </a:solidFill>
              </a:rPr>
              <a:t>Students work independently to </a:t>
            </a:r>
            <a:r>
              <a:rPr lang="en-US" sz="3600" b="1">
                <a:solidFill>
                  <a:schemeClr val="accent6"/>
                </a:solidFill>
              </a:rPr>
              <a:t>EDIT</a:t>
            </a:r>
            <a:r>
              <a:rPr lang="en-US" sz="3600">
                <a:solidFill>
                  <a:schemeClr val="tx1"/>
                </a:solidFill>
              </a:rPr>
              <a:t> for: </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9611553"/>
              </p:ext>
            </p:extLst>
          </p:nvPr>
        </p:nvGraphicFramePr>
        <p:xfrm>
          <a:off x="199104" y="1454713"/>
          <a:ext cx="8797413" cy="4280745"/>
        </p:xfrm>
        <a:graphic>
          <a:graphicData uri="http://schemas.openxmlformats.org/drawingml/2006/table">
            <a:tbl>
              <a:tblPr firstRow="1" bandRow="1">
                <a:tableStyleId>{5C22544A-7EE6-4342-B048-85BDC9FD1C3A}</a:tableStyleId>
              </a:tblPr>
              <a:tblGrid>
                <a:gridCol w="2381865"/>
                <a:gridCol w="2905432"/>
                <a:gridCol w="3510116"/>
              </a:tblGrid>
              <a:tr h="531705">
                <a:tc>
                  <a:txBody>
                    <a:bodyPr/>
                    <a:lstStyle/>
                    <a:p>
                      <a:pPr algn="ctr"/>
                      <a:r>
                        <a:rPr lang="en-US" sz="2400"/>
                        <a:t>K - 2</a:t>
                      </a:r>
                    </a:p>
                  </a:txBody>
                  <a:tcPr/>
                </a:tc>
                <a:tc>
                  <a:txBody>
                    <a:bodyPr/>
                    <a:lstStyle/>
                    <a:p>
                      <a:pPr algn="ctr"/>
                      <a:r>
                        <a:rPr lang="en-US" sz="2400"/>
                        <a:t>3 - 5</a:t>
                      </a:r>
                    </a:p>
                  </a:txBody>
                  <a:tcPr/>
                </a:tc>
                <a:tc>
                  <a:txBody>
                    <a:bodyPr/>
                    <a:lstStyle/>
                    <a:p>
                      <a:pPr algn="ctr"/>
                      <a:r>
                        <a:rPr lang="en-US" sz="2400"/>
                        <a:t>6 - 12</a:t>
                      </a:r>
                    </a:p>
                  </a:txBody>
                  <a:tcPr/>
                </a:tc>
              </a:tr>
              <a:tr h="431271">
                <a:tc>
                  <a:txBody>
                    <a:bodyPr/>
                    <a:lstStyle/>
                    <a:p>
                      <a:pPr marL="91440" indent="-91440">
                        <a:buFont typeface="Arial" charset="0"/>
                        <a:buChar char="•"/>
                      </a:pPr>
                      <a:r>
                        <a:rPr lang="en-US" sz="2400" kern="1200">
                          <a:solidFill>
                            <a:schemeClr val="dk1"/>
                          </a:solidFill>
                          <a:effectLst/>
                          <a:latin typeface="+mn-lt"/>
                          <a:ea typeface="+mn-ea"/>
                          <a:cs typeface="+mn-cs"/>
                        </a:rPr>
                        <a:t>end punctuation</a:t>
                      </a:r>
                    </a:p>
                    <a:p>
                      <a:pPr marL="91440" lvl="0" indent="-91440">
                        <a:buFont typeface="Arial" charset="0"/>
                        <a:buChar char="•"/>
                      </a:pPr>
                      <a:r>
                        <a:rPr lang="en-US" sz="2400" kern="1200">
                          <a:solidFill>
                            <a:schemeClr val="dk1"/>
                          </a:solidFill>
                          <a:effectLst/>
                          <a:latin typeface="+mn-lt"/>
                          <a:ea typeface="+mn-ea"/>
                          <a:cs typeface="+mn-cs"/>
                        </a:rPr>
                        <a:t>capitals at the beginning of each sentence</a:t>
                      </a:r>
                    </a:p>
                    <a:p>
                      <a:pPr marL="91440" lvl="0" indent="-91440">
                        <a:buFont typeface="Arial" charset="0"/>
                        <a:buChar char="•"/>
                      </a:pPr>
                      <a:r>
                        <a:rPr lang="en-US" sz="2400" kern="1200">
                          <a:solidFill>
                            <a:schemeClr val="dk1"/>
                          </a:solidFill>
                          <a:effectLst/>
                          <a:latin typeface="+mn-lt"/>
                          <a:ea typeface="+mn-ea"/>
                          <a:cs typeface="+mn-cs"/>
                        </a:rPr>
                        <a:t>capitals in proper names</a:t>
                      </a:r>
                    </a:p>
                    <a:p>
                      <a:pPr marL="91440" lvl="0" indent="-91440">
                        <a:buFont typeface="Arial" charset="0"/>
                        <a:buChar char="•"/>
                      </a:pPr>
                      <a:r>
                        <a:rPr lang="en-US" sz="2400" kern="1200">
                          <a:solidFill>
                            <a:schemeClr val="dk1"/>
                          </a:solidFill>
                          <a:effectLst/>
                          <a:latin typeface="+mn-lt"/>
                          <a:ea typeface="+mn-ea"/>
                          <a:cs typeface="+mn-cs"/>
                        </a:rPr>
                        <a:t>complete sentences by reading aloud</a:t>
                      </a:r>
                    </a:p>
                    <a:p>
                      <a:endParaRPr lang="en-US" sz="2400"/>
                    </a:p>
                  </a:txBody>
                  <a:tcPr/>
                </a:tc>
                <a:tc>
                  <a:txBody>
                    <a:bodyPr/>
                    <a:lstStyle/>
                    <a:p>
                      <a:pPr marL="91440" lvl="0" indent="-91440">
                        <a:buFont typeface="Arial" charset="0"/>
                        <a:buChar char="•"/>
                      </a:pPr>
                      <a:r>
                        <a:rPr lang="en-US" sz="2400" kern="1200">
                          <a:solidFill>
                            <a:schemeClr val="dk1"/>
                          </a:solidFill>
                          <a:effectLst/>
                          <a:latin typeface="+mn-lt"/>
                          <a:ea typeface="+mn-ea"/>
                          <a:cs typeface="+mn-cs"/>
                        </a:rPr>
                        <a:t>end punctuation</a:t>
                      </a:r>
                    </a:p>
                    <a:p>
                      <a:pPr marL="91440" lvl="0" indent="-91440">
                        <a:buFont typeface="Arial" charset="0"/>
                        <a:buChar char="•"/>
                      </a:pPr>
                      <a:r>
                        <a:rPr lang="en-US" sz="2400" kern="1200">
                          <a:solidFill>
                            <a:schemeClr val="dk1"/>
                          </a:solidFill>
                          <a:effectLst/>
                          <a:latin typeface="+mn-lt"/>
                          <a:ea typeface="+mn-ea"/>
                          <a:cs typeface="+mn-cs"/>
                        </a:rPr>
                        <a:t>internal punctuation for commas</a:t>
                      </a:r>
                    </a:p>
                    <a:p>
                      <a:pPr marL="91440" lvl="0" indent="-91440">
                        <a:buFont typeface="Arial" charset="0"/>
                        <a:buChar char="•"/>
                      </a:pPr>
                      <a:r>
                        <a:rPr lang="en-US" sz="2400" kern="1200">
                          <a:solidFill>
                            <a:schemeClr val="dk1"/>
                          </a:solidFill>
                          <a:effectLst/>
                          <a:latin typeface="+mn-lt"/>
                          <a:ea typeface="+mn-ea"/>
                          <a:cs typeface="+mn-cs"/>
                        </a:rPr>
                        <a:t>capitalization</a:t>
                      </a:r>
                    </a:p>
                    <a:p>
                      <a:pPr marL="91440" lvl="0" indent="-91440">
                        <a:buFont typeface="Arial" charset="0"/>
                        <a:buChar char="•"/>
                      </a:pPr>
                      <a:r>
                        <a:rPr lang="en-US" sz="2400" kern="1200">
                          <a:solidFill>
                            <a:schemeClr val="dk1"/>
                          </a:solidFill>
                          <a:effectLst/>
                          <a:latin typeface="+mn-lt"/>
                          <a:ea typeface="+mn-ea"/>
                          <a:cs typeface="+mn-cs"/>
                        </a:rPr>
                        <a:t>subject/verb agreement</a:t>
                      </a:r>
                    </a:p>
                    <a:p>
                      <a:pPr marL="91440" lvl="0" indent="-91440">
                        <a:buFont typeface="Arial" charset="0"/>
                        <a:buChar char="•"/>
                      </a:pPr>
                      <a:r>
                        <a:rPr lang="en-US" sz="2400" kern="1200">
                          <a:solidFill>
                            <a:schemeClr val="dk1"/>
                          </a:solidFill>
                          <a:effectLst/>
                          <a:latin typeface="+mn-lt"/>
                          <a:ea typeface="+mn-ea"/>
                          <a:cs typeface="+mn-cs"/>
                        </a:rPr>
                        <a:t>proper tense</a:t>
                      </a:r>
                    </a:p>
                    <a:p>
                      <a:pPr marL="91440" lvl="0" indent="-91440">
                        <a:buFont typeface="Arial" charset="0"/>
                        <a:buChar char="•"/>
                      </a:pPr>
                      <a:r>
                        <a:rPr lang="en-US" sz="2400" kern="1200">
                          <a:solidFill>
                            <a:schemeClr val="dk1"/>
                          </a:solidFill>
                          <a:effectLst/>
                          <a:latin typeface="+mn-lt"/>
                          <a:ea typeface="+mn-ea"/>
                          <a:cs typeface="+mn-cs"/>
                        </a:rPr>
                        <a:t>fuzzy spelling</a:t>
                      </a:r>
                    </a:p>
                    <a:p>
                      <a:endParaRPr lang="en-US" sz="2400"/>
                    </a:p>
                  </a:txBody>
                  <a:tcPr/>
                </a:tc>
                <a:tc>
                  <a:txBody>
                    <a:bodyPr/>
                    <a:lstStyle/>
                    <a:p>
                      <a:pPr marL="91440" lvl="0" indent="-91440">
                        <a:buFont typeface="Arial" charset="0"/>
                        <a:buChar char="•"/>
                      </a:pPr>
                      <a:r>
                        <a:rPr lang="en-US" sz="2400" kern="1200">
                          <a:solidFill>
                            <a:schemeClr val="dk1"/>
                          </a:solidFill>
                          <a:effectLst/>
                          <a:latin typeface="+mn-lt"/>
                          <a:ea typeface="+mn-ea"/>
                          <a:cs typeface="+mn-cs"/>
                        </a:rPr>
                        <a:t>end punctuation</a:t>
                      </a:r>
                    </a:p>
                    <a:p>
                      <a:pPr marL="91440" lvl="0" indent="-91440">
                        <a:buFont typeface="Arial" charset="0"/>
                        <a:buChar char="•"/>
                      </a:pPr>
                      <a:r>
                        <a:rPr lang="en-US" sz="2400" kern="1200">
                          <a:solidFill>
                            <a:schemeClr val="dk1"/>
                          </a:solidFill>
                          <a:effectLst/>
                          <a:latin typeface="+mn-lt"/>
                          <a:ea typeface="+mn-ea"/>
                          <a:cs typeface="+mn-cs"/>
                        </a:rPr>
                        <a:t>internal punctuation (comma, semicolon, colon, quotation marks)</a:t>
                      </a:r>
                    </a:p>
                    <a:p>
                      <a:pPr marL="91440" lvl="0" indent="-91440">
                        <a:buFont typeface="Arial" charset="0"/>
                        <a:buChar char="•"/>
                      </a:pPr>
                      <a:r>
                        <a:rPr lang="en-US" sz="2400" kern="1200">
                          <a:solidFill>
                            <a:schemeClr val="dk1"/>
                          </a:solidFill>
                          <a:effectLst/>
                          <a:latin typeface="+mn-lt"/>
                          <a:ea typeface="+mn-ea"/>
                          <a:cs typeface="+mn-cs"/>
                        </a:rPr>
                        <a:t>all capitalization</a:t>
                      </a:r>
                    </a:p>
                    <a:p>
                      <a:pPr marL="91440" lvl="0" indent="-91440">
                        <a:buFont typeface="Arial" charset="0"/>
                        <a:buChar char="•"/>
                      </a:pPr>
                      <a:r>
                        <a:rPr lang="en-US" sz="2400" kern="1200">
                          <a:solidFill>
                            <a:schemeClr val="dk1"/>
                          </a:solidFill>
                          <a:effectLst/>
                          <a:latin typeface="+mn-lt"/>
                          <a:ea typeface="+mn-ea"/>
                          <a:cs typeface="+mn-cs"/>
                        </a:rPr>
                        <a:t>complete sentences</a:t>
                      </a:r>
                    </a:p>
                    <a:p>
                      <a:pPr marL="91440" lvl="0" indent="-91440">
                        <a:buFont typeface="Arial" charset="0"/>
                        <a:buChar char="•"/>
                      </a:pPr>
                      <a:r>
                        <a:rPr lang="en-US" sz="2400" kern="1200">
                          <a:solidFill>
                            <a:schemeClr val="dk1"/>
                          </a:solidFill>
                          <a:effectLst/>
                          <a:latin typeface="+mn-lt"/>
                          <a:ea typeface="+mn-ea"/>
                          <a:cs typeface="+mn-cs"/>
                        </a:rPr>
                        <a:t>run-on sentences and sentence fragments</a:t>
                      </a:r>
                    </a:p>
                    <a:p>
                      <a:pPr marL="91440" lvl="0" indent="-91440">
                        <a:buFont typeface="Arial" charset="0"/>
                        <a:buChar char="•"/>
                      </a:pPr>
                      <a:r>
                        <a:rPr lang="en-US" sz="2400" kern="1200">
                          <a:solidFill>
                            <a:schemeClr val="dk1"/>
                          </a:solidFill>
                          <a:effectLst/>
                          <a:latin typeface="+mn-lt"/>
                          <a:ea typeface="+mn-ea"/>
                          <a:cs typeface="+mn-cs"/>
                        </a:rPr>
                        <a:t>subject-verb agreement</a:t>
                      </a:r>
                    </a:p>
                    <a:p>
                      <a:pPr marL="91440" lvl="0" indent="-91440">
                        <a:buFont typeface="Arial" charset="0"/>
                        <a:buChar char="•"/>
                      </a:pPr>
                      <a:r>
                        <a:rPr lang="en-US" sz="2400" kern="1200">
                          <a:solidFill>
                            <a:schemeClr val="dk1"/>
                          </a:solidFill>
                          <a:effectLst/>
                          <a:latin typeface="+mn-lt"/>
                          <a:ea typeface="+mn-ea"/>
                          <a:cs typeface="+mn-cs"/>
                        </a:rPr>
                        <a:t>proper tense</a:t>
                      </a:r>
                    </a:p>
                  </a:txBody>
                  <a:tcPr/>
                </a:tc>
              </a:tr>
            </a:tbl>
          </a:graphicData>
        </a:graphic>
      </p:graphicFrame>
      <p:sp>
        <p:nvSpPr>
          <p:cNvPr id="5" name="TextBox 4"/>
          <p:cNvSpPr txBox="1"/>
          <p:nvPr/>
        </p:nvSpPr>
        <p:spPr>
          <a:xfrm rot="10800000" flipV="1">
            <a:off x="243348" y="6218597"/>
            <a:ext cx="8657304" cy="923330"/>
          </a:xfrm>
          <a:prstGeom prst="rect">
            <a:avLst/>
          </a:prstGeom>
          <a:noFill/>
        </p:spPr>
        <p:txBody>
          <a:bodyPr wrap="square" rtlCol="0">
            <a:spAutoFit/>
          </a:bodyPr>
          <a:lstStyle/>
          <a:p>
            <a:pPr algn="r"/>
            <a:r>
              <a:rPr lang="en-US" b="1"/>
              <a:t>A Proposal for a Consistent Editing and Revision Policy in Classical Writing and Media Making by Heidi Hayes Jacobs p. 80 – </a:t>
            </a:r>
            <a:r>
              <a:rPr lang="en-US" b="1" i="1"/>
              <a:t>Active Literacy Across the Curriculum</a:t>
            </a:r>
            <a:endParaRPr lang="en-US"/>
          </a:p>
          <a:p>
            <a:pPr algn="r"/>
            <a:endParaRPr lang="en-US"/>
          </a:p>
        </p:txBody>
      </p:sp>
    </p:spTree>
    <p:extLst>
      <p:ext uri="{BB962C8B-B14F-4D97-AF65-F5344CB8AC3E}">
        <p14:creationId xmlns:p14="http://schemas.microsoft.com/office/powerpoint/2010/main" val="590181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3182"/>
            <a:ext cx="7886700" cy="994172"/>
          </a:xfrm>
        </p:spPr>
        <p:txBody>
          <a:bodyPr>
            <a:normAutofit/>
          </a:bodyPr>
          <a:lstStyle/>
          <a:p>
            <a:r>
              <a:rPr lang="en-US" sz="3600" dirty="0">
                <a:solidFill>
                  <a:schemeClr val="tx1"/>
                </a:solidFill>
              </a:rPr>
              <a:t>21</a:t>
            </a:r>
            <a:r>
              <a:rPr lang="en-US" sz="3600" baseline="30000" dirty="0">
                <a:solidFill>
                  <a:schemeClr val="tx1"/>
                </a:solidFill>
              </a:rPr>
              <a:t>st</a:t>
            </a:r>
            <a:r>
              <a:rPr lang="en-US" sz="3600" dirty="0">
                <a:solidFill>
                  <a:schemeClr val="tx1"/>
                </a:solidFill>
              </a:rPr>
              <a:t> Century Learners</a:t>
            </a:r>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313386" y="1049274"/>
            <a:ext cx="4830615" cy="4931855"/>
          </a:xfrm>
        </p:spPr>
      </p:pic>
      <p:sp>
        <p:nvSpPr>
          <p:cNvPr id="9" name="Content Placeholder 8"/>
          <p:cNvSpPr>
            <a:spLocks noGrp="1"/>
          </p:cNvSpPr>
          <p:nvPr>
            <p:ph sz="half" idx="2"/>
          </p:nvPr>
        </p:nvSpPr>
        <p:spPr>
          <a:xfrm>
            <a:off x="334555" y="1065439"/>
            <a:ext cx="3978831" cy="3612959"/>
          </a:xfrm>
        </p:spPr>
        <p:txBody>
          <a:bodyPr>
            <a:noAutofit/>
          </a:bodyPr>
          <a:lstStyle/>
          <a:p>
            <a:pPr marL="214313" indent="-214313" defTabSz="342900">
              <a:lnSpc>
                <a:spcPct val="100000"/>
              </a:lnSpc>
            </a:pPr>
            <a:r>
              <a:rPr lang="en-US" dirty="0">
                <a:solidFill>
                  <a:prstClr val="white"/>
                </a:solidFill>
              </a:rPr>
              <a:t>Open-minded</a:t>
            </a:r>
          </a:p>
          <a:p>
            <a:pPr marL="214313" indent="-214313" defTabSz="342900">
              <a:lnSpc>
                <a:spcPct val="100000"/>
              </a:lnSpc>
            </a:pPr>
            <a:r>
              <a:rPr lang="en-US" i="1" dirty="0">
                <a:solidFill>
                  <a:schemeClr val="accent6"/>
                </a:solidFill>
              </a:rPr>
              <a:t>Engage in problem solving</a:t>
            </a:r>
          </a:p>
          <a:p>
            <a:pPr marL="214313" indent="-214313" defTabSz="342900">
              <a:lnSpc>
                <a:spcPct val="100000"/>
              </a:lnSpc>
            </a:pPr>
            <a:r>
              <a:rPr lang="en-US" i="1" dirty="0">
                <a:solidFill>
                  <a:schemeClr val="accent6"/>
                </a:solidFill>
              </a:rPr>
              <a:t>Analyze, reason, and evaluate</a:t>
            </a:r>
          </a:p>
          <a:p>
            <a:pPr marL="214313" indent="-214313" defTabSz="342900">
              <a:lnSpc>
                <a:spcPct val="100000"/>
              </a:lnSpc>
            </a:pPr>
            <a:r>
              <a:rPr lang="en-US" i="1" dirty="0">
                <a:solidFill>
                  <a:schemeClr val="accent6"/>
                </a:solidFill>
              </a:rPr>
              <a:t>Collaborate </a:t>
            </a:r>
            <a:r>
              <a:rPr lang="en-US" dirty="0">
                <a:solidFill>
                  <a:prstClr val="white"/>
                </a:solidFill>
              </a:rPr>
              <a:t>with others</a:t>
            </a:r>
          </a:p>
          <a:p>
            <a:pPr marL="214313" indent="-214313" defTabSz="342900">
              <a:lnSpc>
                <a:spcPct val="100000"/>
              </a:lnSpc>
            </a:pPr>
            <a:r>
              <a:rPr lang="en-US" dirty="0">
                <a:solidFill>
                  <a:prstClr val="white"/>
                </a:solidFill>
              </a:rPr>
              <a:t>Reflect on learning</a:t>
            </a:r>
          </a:p>
          <a:p>
            <a:pPr marL="214313" indent="-214313" defTabSz="342900">
              <a:lnSpc>
                <a:spcPct val="100000"/>
              </a:lnSpc>
            </a:pPr>
            <a:r>
              <a:rPr lang="en-US" dirty="0">
                <a:solidFill>
                  <a:prstClr val="white"/>
                </a:solidFill>
              </a:rPr>
              <a:t>Make real-world applications</a:t>
            </a:r>
          </a:p>
          <a:p>
            <a:pPr marL="214313" indent="-214313" defTabSz="342900">
              <a:lnSpc>
                <a:spcPct val="100000"/>
              </a:lnSpc>
            </a:pPr>
            <a:r>
              <a:rPr lang="en-US" i="1" dirty="0">
                <a:solidFill>
                  <a:schemeClr val="accent6"/>
                </a:solidFill>
              </a:rPr>
              <a:t>Think critically and creatively</a:t>
            </a:r>
          </a:p>
          <a:p>
            <a:pPr marL="214313" indent="-214313" defTabSz="342900">
              <a:lnSpc>
                <a:spcPct val="100000"/>
              </a:lnSpc>
            </a:pPr>
            <a:r>
              <a:rPr lang="en-US" i="1" dirty="0">
                <a:solidFill>
                  <a:schemeClr val="accent6"/>
                </a:solidFill>
              </a:rPr>
              <a:t>Communicate clearly and accurately</a:t>
            </a:r>
          </a:p>
        </p:txBody>
      </p:sp>
      <p:sp>
        <p:nvSpPr>
          <p:cNvPr id="10" name="TextBox 9"/>
          <p:cNvSpPr txBox="1"/>
          <p:nvPr/>
        </p:nvSpPr>
        <p:spPr>
          <a:xfrm>
            <a:off x="5892085" y="5725465"/>
            <a:ext cx="3153427" cy="300082"/>
          </a:xfrm>
          <a:prstGeom prst="rect">
            <a:avLst/>
          </a:prstGeom>
          <a:noFill/>
        </p:spPr>
        <p:txBody>
          <a:bodyPr wrap="none" rtlCol="0">
            <a:spAutoFit/>
          </a:bodyPr>
          <a:lstStyle/>
          <a:p>
            <a:r>
              <a:rPr lang="en-US" sz="1350" dirty="0">
                <a:solidFill>
                  <a:schemeClr val="bg1"/>
                </a:solidFill>
              </a:rPr>
              <a:t>http://celt.li.kmutt.ac.th/infographics.php</a:t>
            </a:r>
          </a:p>
        </p:txBody>
      </p:sp>
      <p:sp>
        <p:nvSpPr>
          <p:cNvPr id="3" name="Slide Number Placeholder 2"/>
          <p:cNvSpPr>
            <a:spLocks noGrp="1"/>
          </p:cNvSpPr>
          <p:nvPr>
            <p:ph type="sldNum" sz="quarter" idx="12"/>
          </p:nvPr>
        </p:nvSpPr>
        <p:spPr/>
        <p:txBody>
          <a:bodyPr/>
          <a:lstStyle/>
          <a:p>
            <a:fld id="{539D500B-731B-C041-A399-EB03800DC922}" type="slidenum">
              <a:rPr lang="uk-UA"/>
              <a:t>3</a:t>
            </a:fld>
            <a:endParaRPr lang="uk-UA" dirty="0"/>
          </a:p>
        </p:txBody>
      </p:sp>
    </p:spTree>
    <p:extLst>
      <p:ext uri="{BB962C8B-B14F-4D97-AF65-F5344CB8AC3E}">
        <p14:creationId xmlns:p14="http://schemas.microsoft.com/office/powerpoint/2010/main" val="654630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normAutofit/>
          </a:bodyPr>
          <a:lstStyle/>
          <a:p>
            <a:fld id="{74C2F60E-34D8-DD42-93FD-7BD7AE432328}" type="slidenum">
              <a:rPr lang="en-US"/>
              <a:pPr/>
              <a:t>30</a:t>
            </a:fld>
            <a:endParaRPr lang="en-US"/>
          </a:p>
        </p:txBody>
      </p:sp>
      <p:pic>
        <p:nvPicPr>
          <p:cNvPr id="9" name="Picture 8" descr="images-2.jpeg"/>
          <p:cNvPicPr>
            <a:picLocks noChangeAspect="1"/>
          </p:cNvPicPr>
          <p:nvPr/>
        </p:nvPicPr>
        <p:blipFill>
          <a:blip r:embed="rId3"/>
          <a:stretch>
            <a:fillRect/>
          </a:stretch>
        </p:blipFill>
        <p:spPr>
          <a:xfrm>
            <a:off x="850900" y="4016502"/>
            <a:ext cx="3302000" cy="2463800"/>
          </a:xfrm>
          <a:prstGeom prst="rect">
            <a:avLst/>
          </a:prstGeom>
        </p:spPr>
      </p:pic>
      <p:pic>
        <p:nvPicPr>
          <p:cNvPr id="10" name="Picture 9" descr="images-3.jpeg"/>
          <p:cNvPicPr>
            <a:picLocks noChangeAspect="1"/>
          </p:cNvPicPr>
          <p:nvPr/>
        </p:nvPicPr>
        <p:blipFill>
          <a:blip r:embed="rId4"/>
          <a:stretch>
            <a:fillRect/>
          </a:stretch>
        </p:blipFill>
        <p:spPr>
          <a:xfrm>
            <a:off x="4853974" y="4156201"/>
            <a:ext cx="3492500" cy="2324100"/>
          </a:xfrm>
          <a:prstGeom prst="rect">
            <a:avLst/>
          </a:prstGeom>
        </p:spPr>
      </p:pic>
      <p:pic>
        <p:nvPicPr>
          <p:cNvPr id="12" name="Picture 11" descr="Unknown.jpeg"/>
          <p:cNvPicPr>
            <a:picLocks noChangeAspect="1"/>
          </p:cNvPicPr>
          <p:nvPr/>
        </p:nvPicPr>
        <p:blipFill>
          <a:blip r:embed="rId5"/>
          <a:stretch>
            <a:fillRect/>
          </a:stretch>
        </p:blipFill>
        <p:spPr>
          <a:xfrm>
            <a:off x="262545" y="1726702"/>
            <a:ext cx="2795566" cy="2093976"/>
          </a:xfrm>
          <a:prstGeom prst="rect">
            <a:avLst/>
          </a:prstGeom>
        </p:spPr>
      </p:pic>
      <p:pic>
        <p:nvPicPr>
          <p:cNvPr id="14" name="Picture 13" descr="Unknown-1.jpeg"/>
          <p:cNvPicPr>
            <a:picLocks noChangeAspect="1"/>
          </p:cNvPicPr>
          <p:nvPr/>
        </p:nvPicPr>
        <p:blipFill>
          <a:blip r:embed="rId6"/>
          <a:stretch>
            <a:fillRect/>
          </a:stretch>
        </p:blipFill>
        <p:spPr>
          <a:xfrm>
            <a:off x="3179454" y="1411865"/>
            <a:ext cx="2209800" cy="2451100"/>
          </a:xfrm>
          <a:prstGeom prst="rect">
            <a:avLst/>
          </a:prstGeom>
        </p:spPr>
      </p:pic>
      <p:pic>
        <p:nvPicPr>
          <p:cNvPr id="17" name="Picture 16" descr="images-2.jpeg"/>
          <p:cNvPicPr>
            <a:picLocks noChangeAspect="1"/>
          </p:cNvPicPr>
          <p:nvPr/>
        </p:nvPicPr>
        <p:blipFill>
          <a:blip r:embed="rId7"/>
          <a:stretch>
            <a:fillRect/>
          </a:stretch>
        </p:blipFill>
        <p:spPr>
          <a:xfrm>
            <a:off x="5510597" y="1586240"/>
            <a:ext cx="3429000" cy="2374900"/>
          </a:xfrm>
          <a:prstGeom prst="rect">
            <a:avLst/>
          </a:prstGeom>
        </p:spPr>
      </p:pic>
      <p:pic>
        <p:nvPicPr>
          <p:cNvPr id="11" name="Picture 10" descr="images-2.jpeg"/>
          <p:cNvPicPr>
            <a:picLocks noChangeAspect="1"/>
          </p:cNvPicPr>
          <p:nvPr/>
        </p:nvPicPr>
        <p:blipFill>
          <a:blip r:embed="rId8"/>
          <a:stretch>
            <a:fillRect/>
          </a:stretch>
        </p:blipFill>
        <p:spPr>
          <a:xfrm rot="20518082">
            <a:off x="2783034" y="1831858"/>
            <a:ext cx="3449492" cy="3977640"/>
          </a:xfrm>
          <a:prstGeom prst="rect">
            <a:avLst/>
          </a:prstGeom>
        </p:spPr>
      </p:pic>
      <p:sp>
        <p:nvSpPr>
          <p:cNvPr id="15" name="Title 1"/>
          <p:cNvSpPr>
            <a:spLocks noGrp="1"/>
          </p:cNvSpPr>
          <p:nvPr>
            <p:ph type="title"/>
          </p:nvPr>
        </p:nvSpPr>
        <p:spPr>
          <a:xfrm>
            <a:off x="730045" y="324370"/>
            <a:ext cx="7927258" cy="830105"/>
          </a:xfrm>
          <a:solidFill>
            <a:schemeClr val="accent1"/>
          </a:solidFill>
        </p:spPr>
        <p:txBody>
          <a:bodyPr/>
          <a:lstStyle/>
          <a:p>
            <a:pPr algn="ctr"/>
            <a:r>
              <a:rPr lang="en-US">
                <a:solidFill>
                  <a:schemeClr val="tx1"/>
                </a:solidFill>
              </a:rPr>
              <a:t>Common Rubrics &amp; Gradebooks</a:t>
            </a:r>
          </a:p>
        </p:txBody>
      </p:sp>
    </p:spTree>
    <p:extLst>
      <p:ext uri="{BB962C8B-B14F-4D97-AF65-F5344CB8AC3E}">
        <p14:creationId xmlns:p14="http://schemas.microsoft.com/office/powerpoint/2010/main" val="12002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49" y="365126"/>
            <a:ext cx="7886700" cy="1325563"/>
          </a:xfrm>
        </p:spPr>
        <p:txBody>
          <a:bodyPr/>
          <a:lstStyle/>
          <a:p>
            <a:pPr algn="ctr"/>
            <a:r>
              <a:rPr lang="en-US">
                <a:solidFill>
                  <a:schemeClr val="bg1"/>
                </a:solidFill>
              </a:rPr>
              <a:t>Integrative Literacy</a:t>
            </a:r>
          </a:p>
        </p:txBody>
      </p:sp>
      <p:sp>
        <p:nvSpPr>
          <p:cNvPr id="3" name="Content Placeholder 2"/>
          <p:cNvSpPr>
            <a:spLocks noGrp="1"/>
          </p:cNvSpPr>
          <p:nvPr>
            <p:ph idx="1"/>
          </p:nvPr>
        </p:nvSpPr>
        <p:spPr>
          <a:xfrm>
            <a:off x="350274" y="1714811"/>
            <a:ext cx="8439765" cy="4302532"/>
          </a:xfrm>
        </p:spPr>
        <p:txBody>
          <a:bodyPr>
            <a:normAutofit lnSpcReduction="10000"/>
          </a:bodyPr>
          <a:lstStyle/>
          <a:p>
            <a:pPr marL="0" indent="0" algn="ctr">
              <a:buNone/>
            </a:pPr>
            <a:r>
              <a:rPr lang="en-US">
                <a:solidFill>
                  <a:schemeClr val="bg1"/>
                </a:solidFill>
                <a:latin typeface="Chalkboard" charset="0"/>
                <a:ea typeface="Chalkboard" charset="0"/>
                <a:cs typeface="Chalkboard" charset="0"/>
              </a:rPr>
              <a:t>According to this integrative perspective of literacy development, all language learners—whether they are infants just beginning to speak, older children learning to read and write, or adults acquiring a second language or a new professional vocabulary— learn language by using it purposefully and negotiating with others. Language users “make” meaning, constantly revising their initial understandings of what they read, hear, view, and create in light of what they learn from subsequent reading, listening, viewing, and creating. In other words, the processes of language use are active, not passive. We learn language not simply for the sake of learning language; we learn it to make sense of the world around us and to communicate our understandings with others. </a:t>
            </a:r>
          </a:p>
          <a:p>
            <a:pPr marL="0" indent="0" algn="ctr">
              <a:buNone/>
            </a:pPr>
            <a:endParaRPr lang="en-US">
              <a:solidFill>
                <a:schemeClr val="bg1"/>
              </a:solidFill>
            </a:endParaRPr>
          </a:p>
        </p:txBody>
      </p:sp>
      <p:sp>
        <p:nvSpPr>
          <p:cNvPr id="4" name="TextBox 3"/>
          <p:cNvSpPr txBox="1"/>
          <p:nvPr/>
        </p:nvSpPr>
        <p:spPr>
          <a:xfrm>
            <a:off x="4291781" y="6238568"/>
            <a:ext cx="4587794" cy="369332"/>
          </a:xfrm>
          <a:prstGeom prst="rect">
            <a:avLst/>
          </a:prstGeom>
          <a:noFill/>
        </p:spPr>
        <p:txBody>
          <a:bodyPr wrap="none" rtlCol="0">
            <a:spAutoFit/>
          </a:bodyPr>
          <a:lstStyle/>
          <a:p>
            <a:r>
              <a:rPr lang="en-US">
                <a:solidFill>
                  <a:schemeClr val="bg1"/>
                </a:solidFill>
              </a:rPr>
              <a:t>Standards for the English Language Arts, 1996</a:t>
            </a:r>
          </a:p>
        </p:txBody>
      </p:sp>
    </p:spTree>
    <p:extLst>
      <p:ext uri="{BB962C8B-B14F-4D97-AF65-F5344CB8AC3E}">
        <p14:creationId xmlns:p14="http://schemas.microsoft.com/office/powerpoint/2010/main" val="309594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2762" y="1931114"/>
            <a:ext cx="5282581" cy="3483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18513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andsEarth.jpg"/>
          <p:cNvPicPr>
            <a:picLocks noGrp="1"/>
          </p:cNvPicPr>
          <p:nvPr>
            <p:ph idx="1"/>
          </p:nvPr>
        </p:nvPicPr>
        <p:blipFill>
          <a:blip r:embed="rId3"/>
          <a:stretch>
            <a:fillRect/>
          </a:stretch>
        </p:blipFill>
        <p:spPr>
          <a:xfrm>
            <a:off x="0" y="0"/>
            <a:ext cx="9144000" cy="6858000"/>
          </a:xfrm>
          <a:prstGeom prst="rect">
            <a:avLst/>
          </a:prstGeom>
        </p:spPr>
      </p:pic>
      <p:sp>
        <p:nvSpPr>
          <p:cNvPr id="7" name="TextBox 6"/>
          <p:cNvSpPr txBox="1"/>
          <p:nvPr/>
        </p:nvSpPr>
        <p:spPr>
          <a:xfrm>
            <a:off x="1853598" y="5903893"/>
            <a:ext cx="5436804" cy="954107"/>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a:solidFill>
                  <a:schemeClr val="tx1"/>
                </a:solidFill>
              </a:rPr>
              <a:t>l</a:t>
            </a:r>
            <a:r>
              <a:rPr lang="en-US" sz="2800" smtClean="0">
                <a:solidFill>
                  <a:schemeClr val="tx1"/>
                </a:solidFill>
              </a:rPr>
              <a:t>terrillwoodward.wikispaces.com</a:t>
            </a:r>
          </a:p>
          <a:p>
            <a:pPr algn="ctr"/>
            <a:r>
              <a:rPr lang="en-US" sz="2800">
                <a:solidFill>
                  <a:schemeClr val="tx1"/>
                </a:solidFill>
              </a:rPr>
              <a:t>lterrill@gmail.com</a:t>
            </a:r>
            <a:endParaRPr lang="en-US" sz="2800" dirty="0">
              <a:solidFill>
                <a:schemeClr val="tx1"/>
              </a:solidFill>
            </a:endParaRPr>
          </a:p>
        </p:txBody>
      </p:sp>
      <p:sp>
        <p:nvSpPr>
          <p:cNvPr id="2" name="Title 1"/>
          <p:cNvSpPr>
            <a:spLocks noGrp="1"/>
          </p:cNvSpPr>
          <p:nvPr>
            <p:ph type="title"/>
          </p:nvPr>
        </p:nvSpPr>
        <p:spPr>
          <a:xfrm>
            <a:off x="186199" y="173398"/>
            <a:ext cx="2807724" cy="858990"/>
          </a:xfrm>
          <a:solidFill>
            <a:schemeClr val="bg1"/>
          </a:solidFill>
          <a:ln>
            <a:noFill/>
          </a:ln>
        </p:spPr>
        <p:txBody>
          <a:bodyPr/>
          <a:lstStyle/>
          <a:p>
            <a:pPr algn="ctr"/>
            <a:r>
              <a:rPr lang="en-US" i="1" smtClean="0">
                <a:solidFill>
                  <a:schemeClr val="tx1"/>
                </a:solidFill>
              </a:rPr>
              <a:t>Thank You</a:t>
            </a:r>
            <a:endParaRPr lang="en-US" i="1" dirty="0">
              <a:solidFill>
                <a:schemeClr val="tx1"/>
              </a:solidFill>
            </a:endParaRPr>
          </a:p>
        </p:txBody>
      </p:sp>
    </p:spTree>
    <p:extLst>
      <p:ext uri="{BB962C8B-B14F-4D97-AF65-F5344CB8AC3E}">
        <p14:creationId xmlns:p14="http://schemas.microsoft.com/office/powerpoint/2010/main" val="649866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8109"/>
            <a:ext cx="7878041" cy="632400"/>
          </a:xfrm>
          <a:solidFill>
            <a:schemeClr val="accent1"/>
          </a:solidFill>
        </p:spPr>
        <p:txBody>
          <a:bodyPr>
            <a:normAutofit fontScale="90000"/>
          </a:bodyPr>
          <a:lstStyle/>
          <a:p>
            <a:pPr algn="ctr"/>
            <a:r>
              <a:rPr lang="en-US">
                <a:solidFill>
                  <a:schemeClr val="tx1"/>
                </a:solidFill>
              </a:rPr>
              <a:t>NCTE definition of literacy</a:t>
            </a:r>
          </a:p>
        </p:txBody>
      </p:sp>
      <p:sp>
        <p:nvSpPr>
          <p:cNvPr id="3" name="Content Placeholder 2"/>
          <p:cNvSpPr>
            <a:spLocks noGrp="1"/>
          </p:cNvSpPr>
          <p:nvPr>
            <p:ph idx="1"/>
          </p:nvPr>
        </p:nvSpPr>
        <p:spPr>
          <a:xfrm>
            <a:off x="243913" y="1020618"/>
            <a:ext cx="8419796" cy="2110510"/>
          </a:xfrm>
        </p:spPr>
        <p:txBody>
          <a:bodyPr>
            <a:noAutofit/>
          </a:bodyPr>
          <a:lstStyle/>
          <a:p>
            <a:pPr marL="0" indent="0">
              <a:buNone/>
            </a:pPr>
            <a:r>
              <a:rPr lang="en-US" sz="2000" b="1">
                <a:solidFill>
                  <a:schemeClr val="tx1"/>
                </a:solidFill>
              </a:rPr>
              <a:t>21</a:t>
            </a:r>
            <a:r>
              <a:rPr lang="en-US" sz="2000" b="1" baseline="30000">
                <a:solidFill>
                  <a:schemeClr val="tx1"/>
                </a:solidFill>
              </a:rPr>
              <a:t>st</a:t>
            </a:r>
            <a:r>
              <a:rPr lang="en-US" sz="2000" b="1">
                <a:solidFill>
                  <a:schemeClr val="tx1"/>
                </a:solidFill>
              </a:rPr>
              <a:t> Century Literacies</a:t>
            </a:r>
            <a:r>
              <a:rPr lang="en-US" sz="2000">
                <a:solidFill>
                  <a:schemeClr val="tx1"/>
                </a:solidFill>
              </a:rPr>
              <a:t>.  Acknowledging that reading and writing are no longer sufficient literacy skills in today’s world, the National Council of Teachers of English (NCTE) has expanded the definition of literacy to address the intensity and complexity of communication in a rapidly changing world.  Their definition of 21st century literacies (NCTE, 2013) states:</a:t>
            </a:r>
          </a:p>
          <a:p>
            <a:pPr marL="0" indent="0">
              <a:buNone/>
            </a:pPr>
            <a:r>
              <a:rPr lang="en-US" sz="2000">
                <a:solidFill>
                  <a:schemeClr val="tx1"/>
                </a:solidFill>
              </a:rPr>
              <a:t>Active, successful participants in this 21st century global society must be able to:</a:t>
            </a:r>
          </a:p>
        </p:txBody>
      </p:sp>
      <p:sp>
        <p:nvSpPr>
          <p:cNvPr id="4" name="Rounded Rectangle 3"/>
          <p:cNvSpPr/>
          <p:nvPr/>
        </p:nvSpPr>
        <p:spPr>
          <a:xfrm>
            <a:off x="175492" y="3223491"/>
            <a:ext cx="2650836" cy="10058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develop proficiency and fluency with the tools of technology;</a:t>
            </a:r>
          </a:p>
        </p:txBody>
      </p:sp>
      <p:sp>
        <p:nvSpPr>
          <p:cNvPr id="5" name="Rounded Rectangle 4"/>
          <p:cNvSpPr/>
          <p:nvPr/>
        </p:nvSpPr>
        <p:spPr>
          <a:xfrm>
            <a:off x="3320473" y="3223491"/>
            <a:ext cx="5500254" cy="10058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build intentional cross-cultural connections and relationships with others so to pose and solve problems collaboratively and strengthen independent thought;</a:t>
            </a:r>
          </a:p>
        </p:txBody>
      </p:sp>
      <p:sp>
        <p:nvSpPr>
          <p:cNvPr id="6" name="Rounded Rectangle 5"/>
          <p:cNvSpPr/>
          <p:nvPr/>
        </p:nvSpPr>
        <p:spPr>
          <a:xfrm>
            <a:off x="175492" y="4424218"/>
            <a:ext cx="2650836" cy="1188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design and share information for global communities to meet a variety of purposes;</a:t>
            </a:r>
          </a:p>
        </p:txBody>
      </p:sp>
      <p:sp>
        <p:nvSpPr>
          <p:cNvPr id="7" name="Rounded Rectangle 6"/>
          <p:cNvSpPr/>
          <p:nvPr/>
        </p:nvSpPr>
        <p:spPr>
          <a:xfrm>
            <a:off x="3171767" y="4433454"/>
            <a:ext cx="2651760" cy="1188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manage, analyze, and synthesize multiple streams of simultaneous information;</a:t>
            </a:r>
          </a:p>
        </p:txBody>
      </p:sp>
      <p:sp>
        <p:nvSpPr>
          <p:cNvPr id="8" name="Rounded Rectangle 7"/>
          <p:cNvSpPr/>
          <p:nvPr/>
        </p:nvSpPr>
        <p:spPr>
          <a:xfrm>
            <a:off x="6168967" y="4433454"/>
            <a:ext cx="2651760" cy="1188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create, critique, analyze, and evaluate multimedia texts; and</a:t>
            </a:r>
          </a:p>
        </p:txBody>
      </p:sp>
      <p:sp>
        <p:nvSpPr>
          <p:cNvPr id="10" name="Rounded Rectangle 9"/>
          <p:cNvSpPr/>
          <p:nvPr/>
        </p:nvSpPr>
        <p:spPr>
          <a:xfrm>
            <a:off x="2082627" y="5917737"/>
            <a:ext cx="4687628" cy="6280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t>attend to the ethical responsibilities required by these complex environments.</a:t>
            </a:r>
          </a:p>
        </p:txBody>
      </p:sp>
    </p:spTree>
    <p:extLst>
      <p:ext uri="{BB962C8B-B14F-4D97-AF65-F5344CB8AC3E}">
        <p14:creationId xmlns:p14="http://schemas.microsoft.com/office/powerpoint/2010/main" val="176154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Curriculum as Mirror and Window</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5</a:t>
            </a:fld>
            <a:endParaRPr lang="en-US" dirty="0"/>
          </a:p>
        </p:txBody>
      </p:sp>
      <p:pic>
        <p:nvPicPr>
          <p:cNvPr id="6" name="Picture 5" descr="images-2.jpeg"/>
          <p:cNvPicPr>
            <a:picLocks noChangeAspect="1"/>
          </p:cNvPicPr>
          <p:nvPr/>
        </p:nvPicPr>
        <p:blipFill>
          <a:blip r:embed="rId2"/>
          <a:stretch>
            <a:fillRect/>
          </a:stretch>
        </p:blipFill>
        <p:spPr>
          <a:xfrm>
            <a:off x="810620" y="2501056"/>
            <a:ext cx="3289300" cy="2463800"/>
          </a:xfrm>
          <a:prstGeom prst="rect">
            <a:avLst/>
          </a:prstGeom>
        </p:spPr>
      </p:pic>
      <p:pic>
        <p:nvPicPr>
          <p:cNvPr id="7" name="Picture 6" descr="By the Window she Waits.jpg"/>
          <p:cNvPicPr>
            <a:picLocks noChangeAspect="1"/>
          </p:cNvPicPr>
          <p:nvPr/>
        </p:nvPicPr>
        <p:blipFill>
          <a:blip r:embed="rId3"/>
          <a:stretch>
            <a:fillRect/>
          </a:stretch>
        </p:blipFill>
        <p:spPr>
          <a:xfrm>
            <a:off x="5053219" y="1650090"/>
            <a:ext cx="2882559" cy="4059936"/>
          </a:xfrm>
          <a:prstGeom prst="rect">
            <a:avLst/>
          </a:prstGeom>
        </p:spPr>
      </p:pic>
    </p:spTree>
    <p:extLst>
      <p:ext uri="{BB962C8B-B14F-4D97-AF65-F5344CB8AC3E}">
        <p14:creationId xmlns:p14="http://schemas.microsoft.com/office/powerpoint/2010/main" val="39298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p:spPr>
        <p:txBody>
          <a:bodyPr/>
          <a:lstStyle/>
          <a:p>
            <a:r>
              <a:rPr lang="en-US" dirty="0" smtClean="0"/>
              <a:t>Culturally Responsive Curriculum</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6</a:t>
            </a:fld>
            <a:endParaRPr lang="en-US" dirty="0"/>
          </a:p>
        </p:txBody>
      </p:sp>
      <p:pic>
        <p:nvPicPr>
          <p:cNvPr id="13" name="Content Placeholder 1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1848" y="1537494"/>
            <a:ext cx="5480304" cy="2834640"/>
          </a:xfrm>
          <a:prstGeom prst="rect">
            <a:avLst/>
          </a:prstGeom>
        </p:spPr>
      </p:pic>
      <p:sp>
        <p:nvSpPr>
          <p:cNvPr id="3" name="TextBox 2"/>
          <p:cNvSpPr txBox="1"/>
          <p:nvPr/>
        </p:nvSpPr>
        <p:spPr>
          <a:xfrm>
            <a:off x="787400" y="4699000"/>
            <a:ext cx="7569200" cy="1569660"/>
          </a:xfrm>
          <a:prstGeom prst="rect">
            <a:avLst/>
          </a:prstGeom>
          <a:noFill/>
        </p:spPr>
        <p:txBody>
          <a:bodyPr wrap="square" rtlCol="0">
            <a:spAutoFit/>
          </a:bodyPr>
          <a:lstStyle/>
          <a:p>
            <a:pPr algn="ctr"/>
            <a:r>
              <a:rPr lang="en-US" sz="2400"/>
              <a:t>“It is an approach that empowers students intellectually, socially, emotionally,  and politically by using cultural referents to impart knowledge, skills and attitudes.”						                                        ~Gloria Ladson-Billinas</a:t>
            </a:r>
          </a:p>
        </p:txBody>
      </p:sp>
    </p:spTree>
    <p:extLst>
      <p:ext uri="{BB962C8B-B14F-4D97-AF65-F5344CB8AC3E}">
        <p14:creationId xmlns:p14="http://schemas.microsoft.com/office/powerpoint/2010/main" val="105007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708634005"/>
              </p:ext>
            </p:extLst>
          </p:nvPr>
        </p:nvGraphicFramePr>
        <p:xfrm>
          <a:off x="-470265" y="54376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8" descr="ReadingManiacs"/>
          <p:cNvPicPr>
            <a:picLocks noChangeAspect="1" noChangeArrowheads="1"/>
          </p:cNvPicPr>
          <p:nvPr/>
        </p:nvPicPr>
        <p:blipFill>
          <a:blip r:embed="rId8"/>
          <a:srcRect/>
          <a:stretch>
            <a:fillRect/>
          </a:stretch>
        </p:blipFill>
        <p:spPr bwMode="auto">
          <a:xfrm>
            <a:off x="306321" y="1290372"/>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388704"/>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2813904"/>
            <a:ext cx="1005319" cy="950976"/>
          </a:xfrm>
          <a:prstGeom prst="rect">
            <a:avLst/>
          </a:prstGeom>
          <a:noFill/>
          <a:ln w="9525">
            <a:noFill/>
            <a:miter lim="800000"/>
            <a:headEnd/>
            <a:tailEnd/>
          </a:ln>
        </p:spPr>
      </p:pic>
      <p:sp>
        <p:nvSpPr>
          <p:cNvPr id="4" name="TextBox 3"/>
          <p:cNvSpPr txBox="1"/>
          <p:nvPr/>
        </p:nvSpPr>
        <p:spPr>
          <a:xfrm>
            <a:off x="5005135" y="981068"/>
            <a:ext cx="3886200" cy="4616648"/>
          </a:xfrm>
          <a:prstGeom prst="rect">
            <a:avLst/>
          </a:prstGeom>
          <a:noFill/>
        </p:spPr>
        <p:txBody>
          <a:bodyPr wrap="square" rtlCol="0">
            <a:spAutoFit/>
          </a:bodyPr>
          <a:lstStyle/>
          <a:p>
            <a:pPr marL="274320" indent="-274320">
              <a:spcAft>
                <a:spcPts val="1200"/>
              </a:spcAft>
              <a:buFont typeface="Wingdings" charset="2"/>
              <a:buChar char="§"/>
              <a:defRPr/>
            </a:pPr>
            <a:r>
              <a:rPr lang="en-US" sz="2400" dirty="0">
                <a:latin typeface="Corbel" charset="0"/>
                <a:ea typeface="Corbel" charset="0"/>
                <a:cs typeface="Corbel" charset="0"/>
              </a:rPr>
              <a:t>Close reading of increasingly complex texts</a:t>
            </a:r>
          </a:p>
          <a:p>
            <a:pPr marL="274320" indent="-274320">
              <a:spcAft>
                <a:spcPts val="1200"/>
              </a:spcAft>
              <a:buFont typeface="Wingdings" charset="2"/>
              <a:buChar char="§"/>
              <a:defRPr/>
            </a:pPr>
            <a:r>
              <a:rPr lang="en-US" sz="2400" dirty="0">
                <a:latin typeface="Corbel" charset="0"/>
                <a:ea typeface="Corbel" charset="0"/>
                <a:cs typeface="Corbel" charset="0"/>
              </a:rPr>
              <a:t>Interaction with multiple print, auditory, and visual sources</a:t>
            </a:r>
          </a:p>
          <a:p>
            <a:pPr marL="274320" indent="-274320">
              <a:spcAft>
                <a:spcPts val="1200"/>
              </a:spcAft>
              <a:buFont typeface="Wingdings" charset="2"/>
              <a:buChar char="§"/>
              <a:defRPr/>
            </a:pPr>
            <a:r>
              <a:rPr lang="en-US" sz="2400" dirty="0">
                <a:latin typeface="Corbel" charset="0"/>
                <a:ea typeface="Corbel" charset="0"/>
                <a:cs typeface="Corbel" charset="0"/>
              </a:rPr>
              <a:t>Express own ideas clearly and persuasively in conversation</a:t>
            </a:r>
          </a:p>
          <a:p>
            <a:pPr marL="274320" indent="-274320">
              <a:spcAft>
                <a:spcPts val="1200"/>
              </a:spcAft>
              <a:buFont typeface="Wingdings" charset="2"/>
              <a:buChar char="§"/>
              <a:defRPr/>
            </a:pPr>
            <a:r>
              <a:rPr lang="en-US" sz="2400" dirty="0">
                <a:latin typeface="Corbel" charset="0"/>
                <a:ea typeface="Corbel" charset="0"/>
                <a:cs typeface="Corbel" charset="0"/>
              </a:rPr>
              <a:t>Writing to persuade, explain and convey experience</a:t>
            </a:r>
          </a:p>
        </p:txBody>
      </p:sp>
    </p:spTree>
    <p:extLst>
      <p:ext uri="{BB962C8B-B14F-4D97-AF65-F5344CB8AC3E}">
        <p14:creationId xmlns:p14="http://schemas.microsoft.com/office/powerpoint/2010/main" val="17330720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611399" y="398463"/>
            <a:ext cx="4014865" cy="823911"/>
          </a:xfrm>
          <a:solidFill>
            <a:schemeClr val="accent4">
              <a:lumMod val="20000"/>
              <a:lumOff val="80000"/>
            </a:schemeClr>
          </a:solidFill>
        </p:spPr>
        <p:txBody>
          <a:bodyPr anchor="ctr">
            <a:normAutofit/>
          </a:bodyPr>
          <a:lstStyle/>
          <a:p>
            <a:pPr algn="ctr"/>
            <a:r>
              <a:rPr lang="en-US" sz="3200">
                <a:solidFill>
                  <a:schemeClr val="bg1"/>
                </a:solidFill>
              </a:rPr>
              <a:t>Shared Reading	</a:t>
            </a:r>
          </a:p>
        </p:txBody>
      </p:sp>
      <p:sp>
        <p:nvSpPr>
          <p:cNvPr id="9" name="Content Placeholder 8"/>
          <p:cNvSpPr>
            <a:spLocks noGrp="1"/>
          </p:cNvSpPr>
          <p:nvPr>
            <p:ph sz="half" idx="2"/>
          </p:nvPr>
        </p:nvSpPr>
        <p:spPr>
          <a:xfrm>
            <a:off x="469900" y="1222374"/>
            <a:ext cx="4156364" cy="5241926"/>
          </a:xfrm>
        </p:spPr>
        <p:txBody>
          <a:bodyPr>
            <a:normAutofit/>
          </a:bodyPr>
          <a:lstStyle/>
          <a:p>
            <a:r>
              <a:rPr lang="en-US"/>
              <a:t>Text at or near students’reading levels </a:t>
            </a:r>
          </a:p>
          <a:p>
            <a:r>
              <a:rPr lang="en-US"/>
              <a:t>Teacher builds background knowledge</a:t>
            </a:r>
          </a:p>
          <a:p>
            <a:r>
              <a:rPr lang="en-US"/>
              <a:t>Teacher and students often preview text together</a:t>
            </a:r>
          </a:p>
          <a:p>
            <a:r>
              <a:rPr lang="en-US"/>
              <a:t>Strategies are modeled and practiced</a:t>
            </a:r>
          </a:p>
          <a:p>
            <a:r>
              <a:rPr lang="en-US"/>
              <a:t>Text independent and text dependent questions</a:t>
            </a:r>
          </a:p>
          <a:p>
            <a:r>
              <a:rPr lang="en-US"/>
              <a:t>Students submit written response to reading, complete a project</a:t>
            </a:r>
          </a:p>
        </p:txBody>
      </p:sp>
      <p:sp>
        <p:nvSpPr>
          <p:cNvPr id="10" name="Text Placeholder 9"/>
          <p:cNvSpPr>
            <a:spLocks noGrp="1"/>
          </p:cNvSpPr>
          <p:nvPr>
            <p:ph type="body" sz="quarter" idx="3"/>
          </p:nvPr>
        </p:nvSpPr>
        <p:spPr>
          <a:xfrm>
            <a:off x="4816080" y="398463"/>
            <a:ext cx="4023120" cy="823911"/>
          </a:xfrm>
          <a:solidFill>
            <a:schemeClr val="accent4">
              <a:lumMod val="20000"/>
              <a:lumOff val="80000"/>
            </a:schemeClr>
          </a:solidFill>
        </p:spPr>
        <p:txBody>
          <a:bodyPr anchor="ctr"/>
          <a:lstStyle/>
          <a:p>
            <a:pPr algn="ctr"/>
            <a:r>
              <a:rPr lang="en-US" sz="3200">
                <a:solidFill>
                  <a:schemeClr val="bg1"/>
                </a:solidFill>
              </a:rPr>
              <a:t>Close Reading</a:t>
            </a:r>
          </a:p>
        </p:txBody>
      </p:sp>
      <p:sp>
        <p:nvSpPr>
          <p:cNvPr id="11" name="Content Placeholder 10"/>
          <p:cNvSpPr>
            <a:spLocks noGrp="1"/>
          </p:cNvSpPr>
          <p:nvPr>
            <p:ph sz="quarter" idx="4"/>
          </p:nvPr>
        </p:nvSpPr>
        <p:spPr>
          <a:xfrm>
            <a:off x="4739881" y="1222374"/>
            <a:ext cx="4137420" cy="5133977"/>
          </a:xfrm>
        </p:spPr>
        <p:txBody>
          <a:bodyPr>
            <a:noAutofit/>
          </a:bodyPr>
          <a:lstStyle/>
          <a:p>
            <a:r>
              <a:rPr lang="en-US"/>
              <a:t>Text that will stretch students</a:t>
            </a:r>
          </a:p>
          <a:p>
            <a:r>
              <a:rPr lang="en-US"/>
              <a:t>Text-dependent questions</a:t>
            </a:r>
          </a:p>
          <a:p>
            <a:r>
              <a:rPr lang="en-US"/>
              <a:t>Limited background knowledge</a:t>
            </a:r>
          </a:p>
          <a:p>
            <a:r>
              <a:rPr lang="en-US"/>
              <a:t>Students read or listen to text working alone</a:t>
            </a:r>
          </a:p>
          <a:p>
            <a:r>
              <a:rPr lang="en-US"/>
              <a:t>Students answer text-dependent questions</a:t>
            </a:r>
          </a:p>
          <a:p>
            <a:r>
              <a:rPr lang="en-US"/>
              <a:t>Students reread, pair to share answers</a:t>
            </a:r>
          </a:p>
          <a:p>
            <a:r>
              <a:rPr lang="en-US"/>
              <a:t>Read and reread</a:t>
            </a:r>
          </a:p>
          <a:p>
            <a:r>
              <a:rPr lang="en-US"/>
              <a:t>Respond to the text by taking a stance and supporting that opinion with textual evidence</a:t>
            </a:r>
          </a:p>
        </p:txBody>
      </p:sp>
      <p:sp>
        <p:nvSpPr>
          <p:cNvPr id="5" name="Footer Placeholder 4"/>
          <p:cNvSpPr>
            <a:spLocks noGrp="1"/>
          </p:cNvSpPr>
          <p:nvPr>
            <p:ph type="ftr" sz="quarter" idx="11"/>
          </p:nvPr>
        </p:nvSpPr>
        <p:spPr/>
        <p:txBody>
          <a:bodyPr/>
          <a:lstStyle/>
          <a:p>
            <a:r>
              <a:rPr lang="en-US" dirty="0"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t>Laura Terrill</a:t>
            </a:r>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rPr>
              <a:pPr/>
              <a:t>8</a:t>
            </a:fld>
            <a:endParaRPr lang="en-US" dirty="0">
              <a:gradFill flip="none" rotWithShape="1">
                <a:gsLst>
                  <a:gs pos="28000">
                    <a:prstClr val="white">
                      <a:lumMod val="93000"/>
                    </a:prstClr>
                  </a:gs>
                  <a:gs pos="0">
                    <a:prstClr val="black">
                      <a:lumMod val="38000"/>
                      <a:lumOff val="62000"/>
                    </a:prstClr>
                  </a:gs>
                  <a:gs pos="100000">
                    <a:srgbClr val="94D7E4">
                      <a:lumMod val="0"/>
                      <a:lumOff val="100000"/>
                    </a:srgbClr>
                  </a:gs>
                </a:gsLst>
                <a:lin ang="5400000" scaled="1"/>
                <a:tileRect/>
              </a:gradFill>
            </a:endParaRPr>
          </a:p>
        </p:txBody>
      </p:sp>
    </p:spTree>
    <p:extLst>
      <p:ext uri="{BB962C8B-B14F-4D97-AF65-F5344CB8AC3E}">
        <p14:creationId xmlns:p14="http://schemas.microsoft.com/office/powerpoint/2010/main" val="481286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Box 5"/>
          <p:cNvSpPr txBox="1">
            <a:spLocks noChangeArrowheads="1"/>
          </p:cNvSpPr>
          <p:nvPr/>
        </p:nvSpPr>
        <p:spPr bwMode="auto">
          <a:xfrm>
            <a:off x="927100" y="694287"/>
            <a:ext cx="7493000" cy="1077218"/>
          </a:xfrm>
          <a:prstGeom prst="rect">
            <a:avLst/>
          </a:prstGeom>
          <a:noFill/>
          <a:ln w="9525">
            <a:noFill/>
            <a:miter lim="800000"/>
            <a:headEnd/>
            <a:tailEnd/>
          </a:ln>
        </p:spPr>
        <p:txBody>
          <a:bodyPr>
            <a:prstTxWarp prst="textNoShape">
              <a:avLst/>
            </a:prstTxWarp>
            <a:spAutoFit/>
          </a:bodyPr>
          <a:lstStyle/>
          <a:p>
            <a:pPr algn="ctr"/>
            <a:r>
              <a:rPr lang="en-US" sz="3200">
                <a:latin typeface="Corbel" charset="0"/>
                <a:ea typeface="Corbel" charset="0"/>
                <a:cs typeface="Corbel" charset="0"/>
              </a:rPr>
              <a:t>Common Core State Standards </a:t>
            </a:r>
          </a:p>
          <a:p>
            <a:pPr algn="ctr"/>
            <a:r>
              <a:rPr lang="en-US" sz="3200">
                <a:latin typeface="Corbel" charset="0"/>
                <a:ea typeface="Corbel" charset="0"/>
                <a:cs typeface="Corbel" charset="0"/>
              </a:rPr>
              <a:t>for English Language Arts and Literacy</a:t>
            </a:r>
          </a:p>
        </p:txBody>
      </p:sp>
      <p:graphicFrame>
        <p:nvGraphicFramePr>
          <p:cNvPr id="9" name="Table 8"/>
          <p:cNvGraphicFramePr>
            <a:graphicFrameLocks noGrp="1"/>
          </p:cNvGraphicFramePr>
          <p:nvPr>
            <p:extLst>
              <p:ext uri="{D42A27DB-BD31-4B8C-83A1-F6EECF244321}">
                <p14:modId xmlns:p14="http://schemas.microsoft.com/office/powerpoint/2010/main" val="1137680542"/>
              </p:ext>
            </p:extLst>
          </p:nvPr>
        </p:nvGraphicFramePr>
        <p:xfrm>
          <a:off x="1092200" y="2123863"/>
          <a:ext cx="7162800" cy="2024519"/>
        </p:xfrm>
        <a:graphic>
          <a:graphicData uri="http://schemas.openxmlformats.org/drawingml/2006/table">
            <a:tbl>
              <a:tblPr firstRow="1" bandRow="1">
                <a:tableStyleId>{5C22544A-7EE6-4342-B048-85BDC9FD1C3A}</a:tableStyleId>
              </a:tblPr>
              <a:tblGrid>
                <a:gridCol w="1524000"/>
                <a:gridCol w="2819400"/>
                <a:gridCol w="2819400"/>
              </a:tblGrid>
              <a:tr h="652919">
                <a:tc>
                  <a:txBody>
                    <a:bodyPr/>
                    <a:lstStyle/>
                    <a:p>
                      <a:pPr algn="ctr"/>
                      <a:r>
                        <a:rPr lang="en-US" sz="2400"/>
                        <a:t>Grade</a:t>
                      </a:r>
                    </a:p>
                  </a:txBody>
                  <a:tcPr anchor="ctr"/>
                </a:tc>
                <a:tc>
                  <a:txBody>
                    <a:bodyPr/>
                    <a:lstStyle/>
                    <a:p>
                      <a:pPr algn="ctr"/>
                      <a:r>
                        <a:rPr lang="en-US" sz="2400"/>
                        <a:t>Literary</a:t>
                      </a:r>
                    </a:p>
                  </a:txBody>
                  <a:tcPr anchor="ctr"/>
                </a:tc>
                <a:tc>
                  <a:txBody>
                    <a:bodyPr/>
                    <a:lstStyle/>
                    <a:p>
                      <a:pPr algn="ctr"/>
                      <a:r>
                        <a:rPr lang="en-US" sz="2400"/>
                        <a:t>Informational</a:t>
                      </a:r>
                    </a:p>
                  </a:txBody>
                  <a:tcPr anchor="ctr"/>
                </a:tc>
              </a:tr>
              <a:tr h="381663">
                <a:tc>
                  <a:txBody>
                    <a:bodyPr/>
                    <a:lstStyle/>
                    <a:p>
                      <a:pPr algn="ctr"/>
                      <a:r>
                        <a:rPr lang="en-US" sz="2400"/>
                        <a:t>4</a:t>
                      </a:r>
                    </a:p>
                  </a:txBody>
                  <a:tcPr/>
                </a:tc>
                <a:tc>
                  <a:txBody>
                    <a:bodyPr/>
                    <a:lstStyle/>
                    <a:p>
                      <a:pPr algn="ctr"/>
                      <a:r>
                        <a:rPr lang="en-US" sz="2400"/>
                        <a:t>50%</a:t>
                      </a:r>
                    </a:p>
                  </a:txBody>
                  <a:tcPr/>
                </a:tc>
                <a:tc>
                  <a:txBody>
                    <a:bodyPr/>
                    <a:lstStyle/>
                    <a:p>
                      <a:pPr algn="ctr"/>
                      <a:r>
                        <a:rPr lang="en-US" sz="2400"/>
                        <a:t>50%</a:t>
                      </a:r>
                    </a:p>
                  </a:txBody>
                  <a:tcPr/>
                </a:tc>
              </a:tr>
              <a:tr h="381663">
                <a:tc>
                  <a:txBody>
                    <a:bodyPr/>
                    <a:lstStyle/>
                    <a:p>
                      <a:pPr algn="ctr"/>
                      <a:r>
                        <a:rPr lang="en-US" sz="2400"/>
                        <a:t>8</a:t>
                      </a:r>
                    </a:p>
                  </a:txBody>
                  <a:tcPr/>
                </a:tc>
                <a:tc>
                  <a:txBody>
                    <a:bodyPr/>
                    <a:lstStyle/>
                    <a:p>
                      <a:pPr algn="ctr"/>
                      <a:r>
                        <a:rPr lang="en-US" sz="2400"/>
                        <a:t>45%</a:t>
                      </a:r>
                    </a:p>
                  </a:txBody>
                  <a:tcPr/>
                </a:tc>
                <a:tc>
                  <a:txBody>
                    <a:bodyPr/>
                    <a:lstStyle/>
                    <a:p>
                      <a:pPr algn="ctr"/>
                      <a:r>
                        <a:rPr lang="en-US" sz="2400"/>
                        <a:t>55%</a:t>
                      </a:r>
                    </a:p>
                  </a:txBody>
                  <a:tcPr/>
                </a:tc>
              </a:tr>
              <a:tr h="412556">
                <a:tc>
                  <a:txBody>
                    <a:bodyPr/>
                    <a:lstStyle/>
                    <a:p>
                      <a:pPr algn="ctr"/>
                      <a:r>
                        <a:rPr lang="en-US" sz="2400"/>
                        <a:t>12</a:t>
                      </a:r>
                    </a:p>
                  </a:txBody>
                  <a:tcPr/>
                </a:tc>
                <a:tc>
                  <a:txBody>
                    <a:bodyPr/>
                    <a:lstStyle/>
                    <a:p>
                      <a:pPr algn="ctr"/>
                      <a:r>
                        <a:rPr lang="en-US" sz="2400"/>
                        <a:t>30%</a:t>
                      </a:r>
                    </a:p>
                  </a:txBody>
                  <a:tcPr/>
                </a:tc>
                <a:tc>
                  <a:txBody>
                    <a:bodyPr/>
                    <a:lstStyle/>
                    <a:p>
                      <a:pPr algn="ctr"/>
                      <a:r>
                        <a:rPr lang="en-US" sz="2400"/>
                        <a:t>70%</a:t>
                      </a:r>
                    </a:p>
                  </a:txBody>
                  <a:tcPr/>
                </a:tc>
              </a:tr>
            </a:tbl>
          </a:graphicData>
        </a:graphic>
      </p:graphicFrame>
    </p:spTree>
    <p:extLst>
      <p:ext uri="{BB962C8B-B14F-4D97-AF65-F5344CB8AC3E}">
        <p14:creationId xmlns:p14="http://schemas.microsoft.com/office/powerpoint/2010/main" val="178804191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14784</TotalTime>
  <Words>1559</Words>
  <Application>Microsoft Macintosh PowerPoint</Application>
  <PresentationFormat>On-screen Show (4:3)</PresentationFormat>
  <Paragraphs>261</Paragraphs>
  <Slides>33</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Chalkboard</vt:lpstr>
      <vt:lpstr>Corbel</vt:lpstr>
      <vt:lpstr>ＭＳ Ｐゴシック</vt:lpstr>
      <vt:lpstr>Segoe Print</vt:lpstr>
      <vt:lpstr>Wingdings</vt:lpstr>
      <vt:lpstr>Depth</vt:lpstr>
      <vt:lpstr>PowerPoint Presentation</vt:lpstr>
      <vt:lpstr>lterrillwoodward.wikispaces.com</vt:lpstr>
      <vt:lpstr>21st Century Learners</vt:lpstr>
      <vt:lpstr>NCTE definition of literacy</vt:lpstr>
      <vt:lpstr>Curriculum as Mirror and Window</vt:lpstr>
      <vt:lpstr>Culturally Responsive Curriculum</vt:lpstr>
      <vt:lpstr>PowerPoint Presentation</vt:lpstr>
      <vt:lpstr>PowerPoint Presentation</vt:lpstr>
      <vt:lpstr>PowerPoint Presentation</vt:lpstr>
      <vt:lpstr>PowerPoint Presentation</vt:lpstr>
      <vt:lpstr>PowerPoint Presentation</vt:lpstr>
      <vt:lpstr>Writers consume more than they produce.</vt:lpstr>
      <vt:lpstr>PowerPoint Presentation</vt:lpstr>
      <vt:lpstr>PowerPoint Presentation</vt:lpstr>
      <vt:lpstr>Target Percentage Distribution of  NAEP writing tasks</vt:lpstr>
      <vt:lpstr>PowerPoint Presentation</vt:lpstr>
      <vt:lpstr>PowerPoint Presentation</vt:lpstr>
      <vt:lpstr>Inquiry informs each stage of the writing process</vt:lpstr>
      <vt:lpstr>Fat Drafting – Build up a text before revising it.  Acts of Revision: A Guide for Writers, Wendy Bishop</vt:lpstr>
      <vt:lpstr>Fat Drafting  </vt:lpstr>
      <vt:lpstr>Fat Drafting  </vt:lpstr>
      <vt:lpstr>Students work independently to REVISE for: </vt:lpstr>
      <vt:lpstr>PowerPoint Presentation</vt:lpstr>
      <vt:lpstr>PowerPoint Presentation</vt:lpstr>
      <vt:lpstr>PowerPoint Presentation</vt:lpstr>
      <vt:lpstr>PowerPoint Presentation</vt:lpstr>
      <vt:lpstr>PowerPoint Presentation</vt:lpstr>
      <vt:lpstr>Conventions</vt:lpstr>
      <vt:lpstr>Students work independently to EDIT for: </vt:lpstr>
      <vt:lpstr>Common Rubrics &amp; Gradebooks</vt:lpstr>
      <vt:lpstr>Integrative Literacy</vt:lpstr>
      <vt:lpstr>PowerPoint Presentation</vt:lpstr>
      <vt:lpstr>Thank You</vt:lpstr>
    </vt:vector>
  </TitlesOfParts>
  <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Laura</cp:lastModifiedBy>
  <cp:revision>400</cp:revision>
  <dcterms:created xsi:type="dcterms:W3CDTF">2016-01-24T15:16:01Z</dcterms:created>
  <dcterms:modified xsi:type="dcterms:W3CDTF">2018-02-13T21:44:11Z</dcterms:modified>
</cp:coreProperties>
</file>